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78" r:id="rId9"/>
    <p:sldId id="281" r:id="rId10"/>
    <p:sldId id="262" r:id="rId11"/>
    <p:sldId id="279" r:id="rId12"/>
    <p:sldId id="280" r:id="rId13"/>
    <p:sldId id="263" r:id="rId14"/>
    <p:sldId id="264" r:id="rId15"/>
    <p:sldId id="265" r:id="rId16"/>
    <p:sldId id="266" r:id="rId17"/>
    <p:sldId id="267" r:id="rId18"/>
    <p:sldId id="268" r:id="rId19"/>
    <p:sldId id="282" r:id="rId20"/>
    <p:sldId id="284" r:id="rId21"/>
    <p:sldId id="285" r:id="rId22"/>
    <p:sldId id="269" r:id="rId23"/>
    <p:sldId id="271" r:id="rId24"/>
    <p:sldId id="273" r:id="rId25"/>
    <p:sldId id="276" r:id="rId26"/>
    <p:sldId id="274" r:id="rId27"/>
    <p:sldId id="270" r:id="rId28"/>
    <p:sldId id="272" r:id="rId29"/>
    <p:sldId id="283" r:id="rId30"/>
    <p:sldId id="27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G%C3%A9nesis+19&amp;version=RVR1960#fes-RVR1960-480a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66347" y="2794000"/>
            <a:ext cx="8519053" cy="2262781"/>
          </a:xfrm>
        </p:spPr>
        <p:txBody>
          <a:bodyPr>
            <a:normAutofit/>
          </a:bodyPr>
          <a:lstStyle/>
          <a:p>
            <a:r>
              <a:rPr lang="es-HN" sz="5000" b="1" dirty="0" smtClean="0"/>
              <a:t>Dios Revela a Sus Profetas</a:t>
            </a:r>
            <a:endParaRPr lang="es-HN" sz="5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34080" y="4980579"/>
            <a:ext cx="8915399" cy="1126283"/>
          </a:xfrm>
        </p:spPr>
        <p:txBody>
          <a:bodyPr>
            <a:normAutofit/>
          </a:bodyPr>
          <a:lstStyle/>
          <a:p>
            <a:r>
              <a:rPr lang="es-HN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Dra. Emma de Sosa</a:t>
            </a:r>
          </a:p>
          <a:p>
            <a:endParaRPr lang="es-HN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5887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0546" y="355600"/>
            <a:ext cx="8734121" cy="1440493"/>
          </a:xfrm>
        </p:spPr>
        <p:txBody>
          <a:bodyPr>
            <a:normAutofit fontScale="90000"/>
          </a:bodyPr>
          <a:lstStyle/>
          <a:p>
            <a:r>
              <a:rPr lang="es-HN" b="1" dirty="0"/>
              <a:t>Sodoma y Gomorra. </a:t>
            </a:r>
            <a:r>
              <a:rPr lang="es-HN" b="1" dirty="0" smtClean="0"/>
              <a:t>Génesis 18: 16-18</a:t>
            </a:r>
            <a:br>
              <a:rPr lang="es-HN" b="1" dirty="0" smtClean="0"/>
            </a:br>
            <a:r>
              <a:rPr lang="es-HN" b="1" dirty="0" smtClean="0"/>
              <a:t>ABRAHAM (Le acaban de dar la noticia 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sobre </a:t>
            </a:r>
            <a:r>
              <a:rPr lang="es-HN" b="1" dirty="0" smtClean="0"/>
              <a:t>el nacimiento de Isaac)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44137" y="2134991"/>
            <a:ext cx="9000530" cy="4985360"/>
          </a:xfrm>
        </p:spPr>
        <p:txBody>
          <a:bodyPr>
            <a:noAutofit/>
          </a:bodyPr>
          <a:lstStyle/>
          <a:p>
            <a:pPr algn="just"/>
            <a:r>
              <a:rPr lang="es-HN" sz="2800" dirty="0"/>
              <a:t>Antes de destruir estas ciudades, el Señor visitó a Abraham y le reveló Su plan de juzgarlas. </a:t>
            </a:r>
            <a:endParaRPr lang="es-HN" sz="2800" dirty="0" smtClean="0"/>
          </a:p>
          <a:p>
            <a:pPr algn="just"/>
            <a:r>
              <a:rPr lang="es-HN" sz="2800" b="1" i="1" baseline="30000" dirty="0"/>
              <a:t>16 </a:t>
            </a:r>
            <a:r>
              <a:rPr lang="es-HN" sz="2800" i="1" dirty="0"/>
              <a:t>Y los varones se levantaron de allí, y miraron hacia Sodoma; y Abraham iba con ellos </a:t>
            </a:r>
            <a:r>
              <a:rPr lang="es-HN" sz="2800" i="1" dirty="0" smtClean="0"/>
              <a:t>acompañándolos. </a:t>
            </a:r>
            <a:r>
              <a:rPr lang="es-HN" sz="2800" b="1" i="1" baseline="30000" dirty="0" smtClean="0"/>
              <a:t>17</a:t>
            </a:r>
            <a:r>
              <a:rPr lang="es-HN" sz="2800" b="1" i="1" baseline="30000" dirty="0"/>
              <a:t> </a:t>
            </a:r>
            <a:r>
              <a:rPr lang="es-HN" sz="2800" i="1" dirty="0"/>
              <a:t>Y Jehová dijo: ¿Encubriré yo a Abraham lo que voy a </a:t>
            </a:r>
            <a:r>
              <a:rPr lang="es-HN" sz="2800" i="1" dirty="0" smtClean="0"/>
              <a:t>hacer, </a:t>
            </a:r>
            <a:r>
              <a:rPr lang="es-HN" sz="2800" b="1" i="1" baseline="30000" dirty="0" smtClean="0"/>
              <a:t>18</a:t>
            </a:r>
            <a:r>
              <a:rPr lang="es-HN" sz="2800" b="1" i="1" baseline="30000" dirty="0"/>
              <a:t> </a:t>
            </a:r>
            <a:r>
              <a:rPr lang="es-HN" sz="2800" i="1" dirty="0"/>
              <a:t>habiendo de ser Abraham una nación grande y fuerte, y habiendo de ser benditas en él todas las naciones de la tierra?</a:t>
            </a:r>
          </a:p>
          <a:p>
            <a:pPr algn="just"/>
            <a:endParaRPr lang="es-HN" sz="2800" i="1" dirty="0"/>
          </a:p>
        </p:txBody>
      </p:sp>
    </p:spTree>
    <p:extLst>
      <p:ext uri="{BB962C8B-B14F-4D97-AF65-F5344CB8AC3E}">
        <p14:creationId xmlns:p14="http://schemas.microsoft.com/office/powerpoint/2010/main" val="292193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259" y="403964"/>
            <a:ext cx="8911687" cy="1240077"/>
          </a:xfrm>
        </p:spPr>
        <p:txBody>
          <a:bodyPr/>
          <a:lstStyle/>
          <a:p>
            <a:r>
              <a:rPr lang="es-HN" b="1" dirty="0" smtClean="0"/>
              <a:t>Abraham – Sodoma y Gomorra</a:t>
            </a:r>
            <a:br>
              <a:rPr lang="es-HN" b="1" dirty="0" smtClean="0"/>
            </a:br>
            <a:r>
              <a:rPr lang="es-HN" b="1" dirty="0" smtClean="0"/>
              <a:t>Génesis 18:19-21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68633" y="1644041"/>
            <a:ext cx="9092968" cy="5304773"/>
          </a:xfrm>
        </p:spPr>
        <p:txBody>
          <a:bodyPr>
            <a:normAutofit fontScale="92500"/>
          </a:bodyPr>
          <a:lstStyle/>
          <a:p>
            <a:pPr algn="just"/>
            <a:r>
              <a:rPr lang="es-HN" sz="3200" b="1" i="1" baseline="30000" dirty="0"/>
              <a:t>19 </a:t>
            </a:r>
            <a:r>
              <a:rPr lang="es-HN" sz="3200" i="1" dirty="0"/>
              <a:t>Porque yo sé que mandará a sus hijos y a su casa después de sí, que guarden el camino de Jehová, haciendo justicia y juicio, para que haga venir Jehová sobre Abraham lo que ha hablado acerca de </a:t>
            </a:r>
            <a:r>
              <a:rPr lang="es-HN" sz="3200" i="1" dirty="0" smtClean="0"/>
              <a:t>él. </a:t>
            </a:r>
            <a:r>
              <a:rPr lang="es-HN" sz="3200" b="1" i="1" baseline="30000" dirty="0" smtClean="0"/>
              <a:t>20</a:t>
            </a:r>
            <a:r>
              <a:rPr lang="es-HN" sz="3200" b="1" i="1" baseline="30000" dirty="0"/>
              <a:t> </a:t>
            </a:r>
            <a:r>
              <a:rPr lang="es-HN" sz="3200" i="1" dirty="0"/>
              <a:t>Entonces Jehová le dijo: Por cuanto el clamor contra Sodoma y Gomorra se aumenta más y más, y el pecado de ellos se ha agravado en </a:t>
            </a:r>
            <a:r>
              <a:rPr lang="es-HN" sz="3200" i="1" dirty="0" smtClean="0"/>
              <a:t>extremo, </a:t>
            </a:r>
            <a:r>
              <a:rPr lang="es-HN" sz="3200" b="1" i="1" baseline="30000" dirty="0" smtClean="0"/>
              <a:t>21</a:t>
            </a:r>
            <a:r>
              <a:rPr lang="es-HN" sz="3200" b="1" i="1" baseline="30000" dirty="0"/>
              <a:t> </a:t>
            </a:r>
            <a:r>
              <a:rPr lang="es-HN" sz="3200" i="1" dirty="0"/>
              <a:t>descenderé ahora, y veré si han consumado su obra según el clamor que ha venido hasta mí; y si no, lo sabré</a:t>
            </a:r>
            <a:r>
              <a:rPr lang="es-HN" sz="3200" i="1" dirty="0" smtClean="0"/>
              <a:t>.</a:t>
            </a:r>
            <a:endParaRPr lang="es-HN" sz="3200" i="1" dirty="0"/>
          </a:p>
        </p:txBody>
      </p:sp>
    </p:spTree>
    <p:extLst>
      <p:ext uri="{BB962C8B-B14F-4D97-AF65-F5344CB8AC3E}">
        <p14:creationId xmlns:p14="http://schemas.microsoft.com/office/powerpoint/2010/main" val="4190940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3858" y="307815"/>
            <a:ext cx="8911687" cy="1352811"/>
          </a:xfrm>
        </p:spPr>
        <p:txBody>
          <a:bodyPr/>
          <a:lstStyle/>
          <a:p>
            <a:r>
              <a:rPr lang="es-HN" b="1" dirty="0"/>
              <a:t>Abraham – Sodoma y Gomorra</a:t>
            </a:r>
            <a:br>
              <a:rPr lang="es-HN" b="1" dirty="0"/>
            </a:br>
            <a:r>
              <a:rPr lang="es-HN" b="1" dirty="0"/>
              <a:t>Génesis </a:t>
            </a:r>
            <a:r>
              <a:rPr lang="es-HN" b="1" dirty="0" smtClean="0"/>
              <a:t>18: 22-25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68982" y="1522144"/>
            <a:ext cx="9101086" cy="5505189"/>
          </a:xfrm>
        </p:spPr>
        <p:txBody>
          <a:bodyPr>
            <a:noAutofit/>
          </a:bodyPr>
          <a:lstStyle/>
          <a:p>
            <a:pPr algn="just"/>
            <a:r>
              <a:rPr lang="es-HN" sz="2800" b="1" i="1" baseline="30000" dirty="0"/>
              <a:t>22 </a:t>
            </a:r>
            <a:r>
              <a:rPr lang="es-HN" sz="2800" i="1" dirty="0"/>
              <a:t>Y se apartaron de allí los varones, y fueron hacia Sodoma; pero Abraham estaba aún delante de </a:t>
            </a:r>
            <a:r>
              <a:rPr lang="es-HN" sz="2800" i="1" dirty="0" smtClean="0"/>
              <a:t>Jehová. </a:t>
            </a:r>
            <a:r>
              <a:rPr lang="es-HN" sz="2800" b="1" i="1" baseline="30000" dirty="0" smtClean="0"/>
              <a:t>23</a:t>
            </a:r>
            <a:r>
              <a:rPr lang="es-HN" sz="2800" b="1" i="1" baseline="30000" dirty="0"/>
              <a:t> </a:t>
            </a:r>
            <a:r>
              <a:rPr lang="es-HN" sz="2800" i="1" dirty="0"/>
              <a:t>Y se acercó Abraham y dijo: ¿Destruirás también al justo con el </a:t>
            </a:r>
            <a:r>
              <a:rPr lang="es-HN" sz="2800" i="1" dirty="0" smtClean="0"/>
              <a:t>impío? </a:t>
            </a:r>
            <a:r>
              <a:rPr lang="es-HN" sz="2800" b="1" i="1" baseline="30000" dirty="0" smtClean="0"/>
              <a:t>24</a:t>
            </a:r>
            <a:r>
              <a:rPr lang="es-HN" sz="2800" b="1" i="1" baseline="30000" dirty="0"/>
              <a:t> </a:t>
            </a:r>
            <a:r>
              <a:rPr lang="es-HN" sz="2800" i="1" dirty="0"/>
              <a:t>Quizá haya cincuenta justos dentro de la ciudad: ¿destruirás también y no perdonarás al lugar por amor a los cincuenta justos que estén dentro de </a:t>
            </a:r>
            <a:r>
              <a:rPr lang="es-HN" sz="2800" i="1" dirty="0" smtClean="0"/>
              <a:t>él? </a:t>
            </a:r>
            <a:r>
              <a:rPr lang="es-HN" sz="2800" b="1" i="1" baseline="30000" dirty="0" smtClean="0"/>
              <a:t>25</a:t>
            </a:r>
            <a:r>
              <a:rPr lang="es-HN" sz="2800" b="1" i="1" baseline="30000" dirty="0"/>
              <a:t> </a:t>
            </a:r>
            <a:r>
              <a:rPr lang="es-HN" sz="2800" i="1" dirty="0"/>
              <a:t>Lejos de ti el hacer tal, que hagas morir al justo con el impío, y que sea el justo tratado como el impío; nunca tal hagas. El Juez de toda la tierra, ¿no ha de hacer lo que es justo?</a:t>
            </a:r>
          </a:p>
          <a:p>
            <a:pPr algn="just"/>
            <a:endParaRPr lang="es-HN" sz="2800" i="1" dirty="0"/>
          </a:p>
          <a:p>
            <a:pPr algn="just"/>
            <a:endParaRPr lang="es-HN" sz="2800" i="1" dirty="0"/>
          </a:p>
        </p:txBody>
      </p:sp>
    </p:spTree>
    <p:extLst>
      <p:ext uri="{BB962C8B-B14F-4D97-AF65-F5344CB8AC3E}">
        <p14:creationId xmlns:p14="http://schemas.microsoft.com/office/powerpoint/2010/main" val="254027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0858" y="595334"/>
            <a:ext cx="8911687" cy="801666"/>
          </a:xfrm>
        </p:spPr>
        <p:txBody>
          <a:bodyPr/>
          <a:lstStyle/>
          <a:p>
            <a:r>
              <a:rPr lang="es-HN" b="1" dirty="0" smtClean="0"/>
              <a:t>Lot era justo.  2 Pedro 2:6-9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5080" y="1491756"/>
            <a:ext cx="8894988" cy="5599135"/>
          </a:xfrm>
        </p:spPr>
        <p:txBody>
          <a:bodyPr>
            <a:noAutofit/>
          </a:bodyPr>
          <a:lstStyle/>
          <a:p>
            <a:pPr algn="just"/>
            <a:r>
              <a:rPr lang="es-HN" sz="2900" b="1" i="1" baseline="30000" dirty="0"/>
              <a:t>6 </a:t>
            </a:r>
            <a:r>
              <a:rPr lang="es-HN" sz="2900" i="1" dirty="0"/>
              <a:t>y si condenó por destrucción a las ciudades de Sodoma y de Gomorra, reduciéndolas a ceniza y poniéndolas de ejemplo a los que habían de vivir </a:t>
            </a:r>
            <a:r>
              <a:rPr lang="es-HN" sz="2900" i="1" dirty="0" smtClean="0"/>
              <a:t>impíamente, </a:t>
            </a:r>
            <a:r>
              <a:rPr lang="es-HN" sz="2900" b="1" i="1" baseline="30000" dirty="0" smtClean="0"/>
              <a:t>7</a:t>
            </a:r>
            <a:r>
              <a:rPr lang="es-HN" sz="2900" b="1" i="1" baseline="30000" dirty="0"/>
              <a:t> </a:t>
            </a:r>
            <a:r>
              <a:rPr lang="es-HN" sz="2900" i="1" dirty="0"/>
              <a:t>y libró </a:t>
            </a:r>
            <a:r>
              <a:rPr lang="es-HN" sz="2900" b="1" i="1" dirty="0"/>
              <a:t>al justo Lot</a:t>
            </a:r>
            <a:r>
              <a:rPr lang="es-HN" sz="2900" i="1" dirty="0"/>
              <a:t>, abrumado por la nefanda conducta de los </a:t>
            </a:r>
            <a:r>
              <a:rPr lang="es-HN" sz="2900" i="1" dirty="0" smtClean="0"/>
              <a:t>malvados </a:t>
            </a:r>
            <a:r>
              <a:rPr lang="es-HN" sz="2900" b="1" i="1" baseline="30000" dirty="0" smtClean="0"/>
              <a:t>8</a:t>
            </a:r>
            <a:r>
              <a:rPr lang="es-HN" sz="2900" b="1" i="1" baseline="30000" dirty="0"/>
              <a:t> </a:t>
            </a:r>
            <a:r>
              <a:rPr lang="es-HN" sz="2900" i="1" dirty="0"/>
              <a:t>(porque este justo, que moraba entre ellos, afligía cada día su alma justa, viendo y oyendo los hechos inicuos de ellos</a:t>
            </a:r>
            <a:r>
              <a:rPr lang="es-HN" sz="2900" i="1" dirty="0" smtClean="0"/>
              <a:t>),</a:t>
            </a:r>
            <a:r>
              <a:rPr lang="es-HN" sz="2900" b="1" i="1" baseline="30000" dirty="0" smtClean="0"/>
              <a:t>9</a:t>
            </a:r>
            <a:r>
              <a:rPr lang="es-HN" sz="2900" b="1" i="1" baseline="30000" dirty="0"/>
              <a:t> </a:t>
            </a:r>
            <a:r>
              <a:rPr lang="es-HN" sz="2900" i="1" dirty="0"/>
              <a:t>sabe el Señor librar de tentación a los piadosos, y reservar a los injustos para ser castigados en el día del juicio;</a:t>
            </a:r>
          </a:p>
          <a:p>
            <a:pPr algn="just"/>
            <a:endParaRPr lang="es-HN" sz="2900" i="1" dirty="0"/>
          </a:p>
        </p:txBody>
      </p:sp>
    </p:spTree>
    <p:extLst>
      <p:ext uri="{BB962C8B-B14F-4D97-AF65-F5344CB8AC3E}">
        <p14:creationId xmlns:p14="http://schemas.microsoft.com/office/powerpoint/2010/main" val="304157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2459" y="526904"/>
            <a:ext cx="8911687" cy="814192"/>
          </a:xfrm>
        </p:spPr>
        <p:txBody>
          <a:bodyPr/>
          <a:lstStyle/>
          <a:p>
            <a:r>
              <a:rPr lang="es-HN" b="1" dirty="0" smtClean="0"/>
              <a:t>Génesis 19:1-3 (LOT)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02360" y="1197163"/>
            <a:ext cx="8950774" cy="5880970"/>
          </a:xfrm>
        </p:spPr>
        <p:txBody>
          <a:bodyPr>
            <a:normAutofit/>
          </a:bodyPr>
          <a:lstStyle/>
          <a:p>
            <a:pPr algn="just"/>
            <a:r>
              <a:rPr lang="es-HN" sz="2500" dirty="0"/>
              <a:t>Dios no podía destruir a los justos junto a los impíos, así que tuvo que actuar y por ello advirtió a Lot sobre el juicio que se avecinaba</a:t>
            </a:r>
            <a:r>
              <a:rPr lang="es-HN" sz="2500" dirty="0" smtClean="0"/>
              <a:t>:</a:t>
            </a:r>
          </a:p>
          <a:p>
            <a:pPr algn="just"/>
            <a:r>
              <a:rPr lang="es-HN" sz="2500" i="1" dirty="0"/>
              <a:t>Llegaron, pues, los dos ángeles a Sodoma a la caída de la tarde; y Lot estaba sentado a la puerta de Sodoma. Y viéndolos Lot, se levantó a recibirlos, y se inclinó hacia el </a:t>
            </a:r>
            <a:r>
              <a:rPr lang="es-HN" sz="2500" i="1" dirty="0" smtClean="0"/>
              <a:t>suelo, </a:t>
            </a:r>
            <a:r>
              <a:rPr lang="es-HN" sz="2500" b="1" i="1" baseline="30000" dirty="0" smtClean="0"/>
              <a:t>2</a:t>
            </a:r>
            <a:r>
              <a:rPr lang="es-HN" sz="2500" b="1" i="1" baseline="30000" dirty="0"/>
              <a:t> </a:t>
            </a:r>
            <a:r>
              <a:rPr lang="es-HN" sz="2500" i="1" dirty="0"/>
              <a:t>y dijo: Ahora, mis señores, os ruego que vengáis a casa de vuestro siervo y os hospedéis, y lavaréis vuestros pies; y por la mañana os levantaréis, y seguiréis vuestro camino. Y ellos respondieron: No, que en la calle nos quedaremos esta </a:t>
            </a:r>
            <a:r>
              <a:rPr lang="es-HN" sz="2500" i="1" dirty="0" smtClean="0"/>
              <a:t>noche. </a:t>
            </a:r>
            <a:r>
              <a:rPr lang="es-HN" sz="2500" b="1" i="1" baseline="30000" dirty="0" smtClean="0"/>
              <a:t>3</a:t>
            </a:r>
            <a:r>
              <a:rPr lang="es-HN" sz="2500" b="1" i="1" baseline="30000" dirty="0"/>
              <a:t> </a:t>
            </a:r>
            <a:r>
              <a:rPr lang="es-HN" sz="2500" i="1" dirty="0"/>
              <a:t>Mas él porfió con ellos mucho, y fueron con él, y entraron en su casa; y les hizo banquete, y coció panes sin levadura, y comieron.</a:t>
            </a:r>
          </a:p>
          <a:p>
            <a:pPr algn="just"/>
            <a:endParaRPr lang="es-HN" sz="2500" dirty="0"/>
          </a:p>
        </p:txBody>
      </p:sp>
    </p:spTree>
    <p:extLst>
      <p:ext uri="{BB962C8B-B14F-4D97-AF65-F5344CB8AC3E}">
        <p14:creationId xmlns:p14="http://schemas.microsoft.com/office/powerpoint/2010/main" val="117071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3125" y="569354"/>
            <a:ext cx="8911687" cy="839244"/>
          </a:xfrm>
        </p:spPr>
        <p:txBody>
          <a:bodyPr/>
          <a:lstStyle/>
          <a:p>
            <a:r>
              <a:rPr lang="es-HN" b="1" dirty="0" smtClean="0"/>
              <a:t>Génesis 19: 4-5, 10-13 (LOT)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8040" y="1408598"/>
            <a:ext cx="8933493" cy="6169068"/>
          </a:xfrm>
        </p:spPr>
        <p:txBody>
          <a:bodyPr>
            <a:noAutofit/>
          </a:bodyPr>
          <a:lstStyle/>
          <a:p>
            <a:pPr algn="just"/>
            <a:r>
              <a:rPr lang="es-HN" sz="2200" b="1" i="1" baseline="30000" dirty="0"/>
              <a:t>4 </a:t>
            </a:r>
            <a:r>
              <a:rPr lang="es-HN" sz="2200" i="1" dirty="0"/>
              <a:t>Pero antes que se acostasen, rodearon la casa los hombres de la ciudad, los varones de Sodoma, todo el pueblo junto, desde el más joven hasta el más </a:t>
            </a:r>
            <a:r>
              <a:rPr lang="es-HN" sz="2200" i="1" dirty="0" smtClean="0"/>
              <a:t>viejo. </a:t>
            </a:r>
            <a:r>
              <a:rPr lang="es-HN" sz="2200" b="1" i="1" baseline="30000" dirty="0" smtClean="0"/>
              <a:t>5</a:t>
            </a:r>
            <a:r>
              <a:rPr lang="es-HN" sz="2200" b="1" i="1" baseline="30000" dirty="0"/>
              <a:t> </a:t>
            </a:r>
            <a:r>
              <a:rPr lang="es-HN" sz="2200" i="1" dirty="0"/>
              <a:t>Y llamaron a Lot, y le dijeron: ¿Dónde están los varones que vinieron a ti esta noche? Sácalos, para que los </a:t>
            </a:r>
            <a:r>
              <a:rPr lang="es-HN" sz="2200" i="1" dirty="0" smtClean="0"/>
              <a:t>conozcamos. </a:t>
            </a:r>
          </a:p>
          <a:p>
            <a:pPr algn="just"/>
            <a:r>
              <a:rPr lang="es-HN" sz="2200" b="1" i="1" baseline="30000" dirty="0" smtClean="0"/>
              <a:t>10</a:t>
            </a:r>
            <a:r>
              <a:rPr lang="es-HN" sz="2200" b="1" i="1" baseline="30000" dirty="0"/>
              <a:t> </a:t>
            </a:r>
            <a:r>
              <a:rPr lang="es-HN" sz="2200" i="1" dirty="0"/>
              <a:t>Entonces los varones alargaron la mano, y metieron a Lot en casa con ellos, y cerraron la </a:t>
            </a:r>
            <a:r>
              <a:rPr lang="es-HN" sz="2200" i="1" dirty="0" smtClean="0"/>
              <a:t>puerta. </a:t>
            </a:r>
            <a:r>
              <a:rPr lang="es-HN" sz="2200" b="1" i="1" baseline="30000" dirty="0" smtClean="0"/>
              <a:t>11</a:t>
            </a:r>
            <a:r>
              <a:rPr lang="es-HN" sz="2200" b="1" i="1" baseline="30000" dirty="0"/>
              <a:t> </a:t>
            </a:r>
            <a:r>
              <a:rPr lang="es-HN" sz="2200" i="1" dirty="0"/>
              <a:t>Y a los hombres que estaban a la puerta de la casa hirieron con ceguera desde el menor hasta el mayor, de manera que se fatigaban buscando la </a:t>
            </a:r>
            <a:r>
              <a:rPr lang="es-HN" sz="2200" i="1" dirty="0" smtClean="0"/>
              <a:t>puerta. </a:t>
            </a:r>
            <a:r>
              <a:rPr lang="es-HN" sz="2200" b="1" i="1" baseline="30000" dirty="0" smtClean="0"/>
              <a:t>12</a:t>
            </a:r>
            <a:r>
              <a:rPr lang="es-HN" sz="2200" b="1" i="1" baseline="30000" dirty="0"/>
              <a:t> </a:t>
            </a:r>
            <a:r>
              <a:rPr lang="es-HN" sz="2200" i="1" dirty="0"/>
              <a:t>Y dijeron los varones a Lot: ¿Tienes aquí alguno más? Yernos, y tus hijos y tus hijas, y todo lo que tienes en la ciudad, sácalo de este </a:t>
            </a:r>
            <a:r>
              <a:rPr lang="es-HN" sz="2200" i="1" dirty="0" smtClean="0"/>
              <a:t>lugar; </a:t>
            </a:r>
            <a:r>
              <a:rPr lang="es-HN" sz="2200" b="1" i="1" baseline="30000" dirty="0" smtClean="0"/>
              <a:t>13</a:t>
            </a:r>
            <a:r>
              <a:rPr lang="es-HN" sz="2200" b="1" i="1" baseline="30000" dirty="0"/>
              <a:t> </a:t>
            </a:r>
            <a:r>
              <a:rPr lang="es-HN" sz="2200" i="1" dirty="0"/>
              <a:t>porque vamos a destruir este lugar, por cuanto el clamor contra ellos ha subido de punto delante de Jehová; por tanto, Jehová nos ha enviado para destruirlo.</a:t>
            </a:r>
          </a:p>
          <a:p>
            <a:pPr marL="0" indent="0" algn="just">
              <a:buNone/>
            </a:pPr>
            <a:endParaRPr lang="es-HN" sz="2200" dirty="0"/>
          </a:p>
        </p:txBody>
      </p:sp>
    </p:spTree>
    <p:extLst>
      <p:ext uri="{BB962C8B-B14F-4D97-AF65-F5344CB8AC3E}">
        <p14:creationId xmlns:p14="http://schemas.microsoft.com/office/powerpoint/2010/main" val="724378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34080" y="409879"/>
            <a:ext cx="8915400" cy="914400"/>
          </a:xfrm>
        </p:spPr>
        <p:txBody>
          <a:bodyPr/>
          <a:lstStyle/>
          <a:p>
            <a:r>
              <a:rPr lang="es-HN" b="1" dirty="0" smtClean="0"/>
              <a:t>Génesis 19:14-17 (LOT)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4701" y="1298879"/>
            <a:ext cx="9146899" cy="6194121"/>
          </a:xfrm>
        </p:spPr>
        <p:txBody>
          <a:bodyPr>
            <a:noAutofit/>
          </a:bodyPr>
          <a:lstStyle/>
          <a:p>
            <a:pPr algn="just"/>
            <a:r>
              <a:rPr lang="es-HN" sz="2500" b="1" i="1" baseline="30000" dirty="0"/>
              <a:t>14 </a:t>
            </a:r>
            <a:r>
              <a:rPr lang="es-HN" sz="2500" i="1" dirty="0"/>
              <a:t>Entonces salió Lot y habló a sus yernos, los que habían de tomar sus hijas, y les dijo: Levantaos, salid de este lugar; porque Jehová va a destruir esta ciudad. Mas pareció a sus yernos como que se </a:t>
            </a:r>
            <a:r>
              <a:rPr lang="es-HN" sz="2500" i="1" dirty="0" smtClean="0"/>
              <a:t>burlaba. </a:t>
            </a:r>
            <a:r>
              <a:rPr lang="es-HN" sz="2500" b="1" i="1" baseline="30000" dirty="0" smtClean="0"/>
              <a:t>15</a:t>
            </a:r>
            <a:r>
              <a:rPr lang="es-HN" sz="2500" b="1" i="1" baseline="30000" dirty="0"/>
              <a:t> </a:t>
            </a:r>
            <a:r>
              <a:rPr lang="es-HN" sz="2500" i="1" dirty="0"/>
              <a:t>Y al rayar el alba, los ángeles daban prisa a Lot, diciendo: Levántate, toma tu mujer, y tus dos hijas que se hallan aquí, para que no perezcas en el castigo de la </a:t>
            </a:r>
            <a:r>
              <a:rPr lang="es-HN" sz="2500" i="1" dirty="0" smtClean="0"/>
              <a:t>ciudad. </a:t>
            </a:r>
            <a:r>
              <a:rPr lang="es-HN" sz="2500" b="1" i="1" baseline="30000" dirty="0" smtClean="0"/>
              <a:t>16</a:t>
            </a:r>
            <a:r>
              <a:rPr lang="es-HN" sz="2500" b="1" i="1" baseline="30000" dirty="0"/>
              <a:t> </a:t>
            </a:r>
            <a:r>
              <a:rPr lang="es-HN" sz="2500" i="1" dirty="0"/>
              <a:t>Y deteniéndose él, los varones asieron de su mano, y de la mano de su mujer y de las manos de sus dos hijas, según la misericordia de Jehová para con él; y lo sacaron y lo pusieron fuera de la </a:t>
            </a:r>
            <a:r>
              <a:rPr lang="es-HN" sz="2500" i="1" dirty="0" smtClean="0"/>
              <a:t>ciudad. </a:t>
            </a:r>
            <a:r>
              <a:rPr lang="es-HN" sz="2500" b="1" i="1" baseline="30000" dirty="0" smtClean="0"/>
              <a:t>7</a:t>
            </a:r>
            <a:r>
              <a:rPr lang="es-HN" sz="2500" b="1" i="1" baseline="30000" dirty="0"/>
              <a:t> </a:t>
            </a:r>
            <a:r>
              <a:rPr lang="es-HN" sz="2500" i="1" dirty="0"/>
              <a:t>Y cuando los hubieron llevado fuera, dijeron: Escapa por tu vida; no mires tras ti, ni pares en toda esta llanura; escapa al monte, no sea que perezcas.</a:t>
            </a:r>
          </a:p>
          <a:p>
            <a:pPr algn="just"/>
            <a:endParaRPr lang="es-HN" sz="2500" dirty="0"/>
          </a:p>
        </p:txBody>
      </p:sp>
    </p:spTree>
    <p:extLst>
      <p:ext uri="{BB962C8B-B14F-4D97-AF65-F5344CB8AC3E}">
        <p14:creationId xmlns:p14="http://schemas.microsoft.com/office/powerpoint/2010/main" val="2915023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9325" y="516467"/>
            <a:ext cx="8911687" cy="876822"/>
          </a:xfrm>
        </p:spPr>
        <p:txBody>
          <a:bodyPr/>
          <a:lstStyle/>
          <a:p>
            <a:r>
              <a:rPr lang="es-HN" b="1" dirty="0" smtClean="0"/>
              <a:t>Génesis 19:18-23 (LOT)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97812" y="1256893"/>
            <a:ext cx="8804522" cy="6219173"/>
          </a:xfrm>
        </p:spPr>
        <p:txBody>
          <a:bodyPr>
            <a:noAutofit/>
          </a:bodyPr>
          <a:lstStyle/>
          <a:p>
            <a:pPr algn="just"/>
            <a:r>
              <a:rPr lang="es-HN" sz="2300" b="1" i="1" baseline="30000" dirty="0"/>
              <a:t>18 </a:t>
            </a:r>
            <a:r>
              <a:rPr lang="es-HN" sz="2300" i="1" dirty="0"/>
              <a:t>Pero Lot les dijo: No, yo os ruego, señores </a:t>
            </a:r>
            <a:r>
              <a:rPr lang="es-HN" sz="2300" i="1" dirty="0" smtClean="0"/>
              <a:t>míos. </a:t>
            </a:r>
            <a:r>
              <a:rPr lang="es-HN" sz="2300" b="1" i="1" baseline="30000" dirty="0" smtClean="0"/>
              <a:t>19</a:t>
            </a:r>
            <a:r>
              <a:rPr lang="es-HN" sz="2300" b="1" i="1" baseline="30000" dirty="0"/>
              <a:t> </a:t>
            </a:r>
            <a:r>
              <a:rPr lang="es-HN" sz="2300" i="1" dirty="0"/>
              <a:t>He aquí ahora ha hallado vuestro siervo gracia en vuestros ojos, y habéis engrandecido vuestra misericordia que habéis hecho conmigo dándome la vida; mas yo no podré escapar al monte, no sea que me alcance el mal, y </a:t>
            </a:r>
            <a:r>
              <a:rPr lang="es-HN" sz="2300" i="1" dirty="0" smtClean="0"/>
              <a:t>muera. </a:t>
            </a:r>
            <a:r>
              <a:rPr lang="es-HN" sz="2300" b="1" i="1" baseline="30000" dirty="0" smtClean="0"/>
              <a:t>20</a:t>
            </a:r>
            <a:r>
              <a:rPr lang="es-HN" sz="2300" b="1" i="1" baseline="30000" dirty="0"/>
              <a:t> </a:t>
            </a:r>
            <a:r>
              <a:rPr lang="es-HN" sz="2300" i="1" dirty="0"/>
              <a:t>He aquí ahora esta ciudad está cerca para huir allá, la cual es pequeña; dejadme escapar ahora allá (¿no es ella pequeña?), y salvaré mi </a:t>
            </a:r>
            <a:r>
              <a:rPr lang="es-HN" sz="2300" i="1" dirty="0" smtClean="0"/>
              <a:t>vida. </a:t>
            </a:r>
            <a:r>
              <a:rPr lang="es-HN" sz="2300" b="1" i="1" baseline="30000" dirty="0" smtClean="0"/>
              <a:t>21</a:t>
            </a:r>
            <a:r>
              <a:rPr lang="es-HN" sz="2300" b="1" i="1" baseline="30000" dirty="0"/>
              <a:t> </a:t>
            </a:r>
            <a:r>
              <a:rPr lang="es-HN" sz="2300" i="1" dirty="0"/>
              <a:t>Y le respondió: He aquí he recibido también tu súplica sobre esto, y no destruiré la ciudad de que has </a:t>
            </a:r>
            <a:r>
              <a:rPr lang="es-HN" sz="2300" i="1" dirty="0" smtClean="0"/>
              <a:t>hablado. </a:t>
            </a:r>
            <a:r>
              <a:rPr lang="es-HN" sz="2300" b="1" i="1" baseline="30000" dirty="0" smtClean="0"/>
              <a:t>22</a:t>
            </a:r>
            <a:r>
              <a:rPr lang="es-HN" sz="2300" b="1" i="1" baseline="30000" dirty="0"/>
              <a:t> </a:t>
            </a:r>
            <a:r>
              <a:rPr lang="es-HN" sz="2300" i="1" dirty="0"/>
              <a:t>Date prisa, escápate allá; porque nada podré hacer hasta que hayas llegado allí. Por eso fue llamado el nombre de la ciudad, </a:t>
            </a:r>
            <a:r>
              <a:rPr lang="es-HN" sz="2300" i="1" dirty="0" err="1"/>
              <a:t>Zoar</a:t>
            </a:r>
            <a:r>
              <a:rPr lang="es-HN" sz="2300" i="1" dirty="0"/>
              <a:t>.</a:t>
            </a:r>
            <a:r>
              <a:rPr lang="es-HN" sz="2300" i="1" baseline="30000" dirty="0"/>
              <a:t>[</a:t>
            </a:r>
            <a:r>
              <a:rPr lang="es-HN" sz="2300" i="1" baseline="30000" dirty="0" smtClean="0">
                <a:hlinkClick r:id="rId2" tooltip="See footnote a"/>
              </a:rPr>
              <a:t>a</a:t>
            </a:r>
            <a:r>
              <a:rPr lang="es-HN" sz="2300" i="1" baseline="30000" dirty="0" smtClean="0"/>
              <a:t>]</a:t>
            </a:r>
            <a:r>
              <a:rPr lang="es-HN" sz="2300" i="1" dirty="0"/>
              <a:t> </a:t>
            </a:r>
            <a:r>
              <a:rPr lang="es-HN" sz="2300" b="1" i="1" baseline="30000" dirty="0" smtClean="0"/>
              <a:t>23</a:t>
            </a:r>
            <a:r>
              <a:rPr lang="es-HN" sz="2300" b="1" i="1" baseline="30000" dirty="0"/>
              <a:t> </a:t>
            </a:r>
            <a:r>
              <a:rPr lang="es-HN" sz="2300" i="1" dirty="0"/>
              <a:t>El sol salía sobre la tierra, cuando Lot llegó a </a:t>
            </a:r>
            <a:r>
              <a:rPr lang="es-HN" sz="2300" i="1" dirty="0" err="1"/>
              <a:t>Zoar</a:t>
            </a:r>
            <a:r>
              <a:rPr lang="es-HN" sz="2300" i="1" dirty="0"/>
              <a:t>.</a:t>
            </a:r>
          </a:p>
          <a:p>
            <a:pPr algn="just"/>
            <a:r>
              <a:rPr lang="es-HN" sz="2300" b="1" dirty="0" err="1" smtClean="0"/>
              <a:t>Zoar</a:t>
            </a:r>
            <a:r>
              <a:rPr lang="es-HN" sz="2300" b="1" dirty="0" smtClean="0"/>
              <a:t>: humilde, pequeño</a:t>
            </a:r>
            <a:endParaRPr lang="es-HN" sz="2300" b="1" dirty="0"/>
          </a:p>
        </p:txBody>
      </p:sp>
    </p:spTree>
    <p:extLst>
      <p:ext uri="{BB962C8B-B14F-4D97-AF65-F5344CB8AC3E}">
        <p14:creationId xmlns:p14="http://schemas.microsoft.com/office/powerpoint/2010/main" val="4051541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0058" y="457200"/>
            <a:ext cx="8911687" cy="951978"/>
          </a:xfrm>
        </p:spPr>
        <p:txBody>
          <a:bodyPr/>
          <a:lstStyle/>
          <a:p>
            <a:r>
              <a:rPr lang="es-HN" b="1" dirty="0"/>
              <a:t>Génesis </a:t>
            </a:r>
            <a:r>
              <a:rPr lang="es-HN" b="1" dirty="0" smtClean="0"/>
              <a:t>19:24-28  (Abraham y Lot)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14746" y="1129545"/>
            <a:ext cx="8812988" cy="6194121"/>
          </a:xfrm>
        </p:spPr>
        <p:txBody>
          <a:bodyPr>
            <a:normAutofit/>
          </a:bodyPr>
          <a:lstStyle/>
          <a:p>
            <a:pPr algn="just"/>
            <a:r>
              <a:rPr lang="es-HN" sz="2800" b="1" i="1" baseline="30000" dirty="0"/>
              <a:t>24 </a:t>
            </a:r>
            <a:r>
              <a:rPr lang="es-HN" sz="2800" i="1" dirty="0"/>
              <a:t>Entonces Jehová hizo llover sobre Sodoma y sobre Gomorra azufre y fuego de parte de Jehová desde los </a:t>
            </a:r>
            <a:r>
              <a:rPr lang="es-HN" sz="2800" i="1" dirty="0" smtClean="0"/>
              <a:t>cielos; </a:t>
            </a:r>
            <a:r>
              <a:rPr lang="es-HN" sz="2800" b="1" i="1" baseline="30000" dirty="0" smtClean="0"/>
              <a:t>25</a:t>
            </a:r>
            <a:r>
              <a:rPr lang="es-HN" sz="2800" b="1" i="1" baseline="30000" dirty="0"/>
              <a:t> </a:t>
            </a:r>
            <a:r>
              <a:rPr lang="es-HN" sz="2800" i="1" dirty="0"/>
              <a:t>y destruyó las ciudades, y toda aquella llanura, con todos los moradores de aquellas ciudades, y el fruto de la </a:t>
            </a:r>
            <a:r>
              <a:rPr lang="es-HN" sz="2800" i="1" dirty="0" smtClean="0"/>
              <a:t>tierra. </a:t>
            </a:r>
            <a:r>
              <a:rPr lang="es-HN" sz="2800" b="1" i="1" baseline="30000" dirty="0" smtClean="0"/>
              <a:t>26</a:t>
            </a:r>
            <a:r>
              <a:rPr lang="es-HN" sz="2800" b="1" i="1" baseline="30000" dirty="0"/>
              <a:t> </a:t>
            </a:r>
            <a:r>
              <a:rPr lang="es-HN" sz="2800" i="1" dirty="0"/>
              <a:t>Entonces la mujer de Lot miró atrás, a espaldas de él, y se volvió estatua de </a:t>
            </a:r>
            <a:r>
              <a:rPr lang="es-HN" sz="2800" i="1" dirty="0" smtClean="0"/>
              <a:t>sal. </a:t>
            </a:r>
            <a:r>
              <a:rPr lang="es-HN" sz="2800" b="1" i="1" baseline="30000" dirty="0" smtClean="0"/>
              <a:t>27</a:t>
            </a:r>
            <a:r>
              <a:rPr lang="es-HN" sz="2800" b="1" i="1" baseline="30000" dirty="0"/>
              <a:t> </a:t>
            </a:r>
            <a:r>
              <a:rPr lang="es-HN" sz="2800" i="1" dirty="0"/>
              <a:t>Y subió Abraham por la mañana al lugar donde había estado delante de </a:t>
            </a:r>
            <a:r>
              <a:rPr lang="es-HN" sz="2800" i="1" dirty="0" smtClean="0"/>
              <a:t>Jehová. </a:t>
            </a:r>
            <a:r>
              <a:rPr lang="es-HN" sz="2800" b="1" i="1" baseline="30000" dirty="0" smtClean="0"/>
              <a:t>28</a:t>
            </a:r>
            <a:r>
              <a:rPr lang="es-HN" sz="2800" b="1" i="1" baseline="30000" dirty="0"/>
              <a:t> </a:t>
            </a:r>
            <a:r>
              <a:rPr lang="es-HN" sz="2800" i="1" dirty="0"/>
              <a:t>Y miró hacia Sodoma y Gomorra, y hacia toda la tierra de aquella llanura miró; y he aquí que el humo subía de la tierra como el humo de un horno.</a:t>
            </a:r>
          </a:p>
          <a:p>
            <a:endParaRPr lang="es-HN" sz="2800" i="1" dirty="0"/>
          </a:p>
        </p:txBody>
      </p:sp>
    </p:spTree>
    <p:extLst>
      <p:ext uri="{BB962C8B-B14F-4D97-AF65-F5344CB8AC3E}">
        <p14:creationId xmlns:p14="http://schemas.microsoft.com/office/powerpoint/2010/main" val="1395961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25014" y="2023533"/>
            <a:ext cx="9700864" cy="40062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HN" sz="5400" b="1" dirty="0"/>
              <a:t> </a:t>
            </a:r>
            <a:endParaRPr lang="es-HN" sz="5400" b="1" dirty="0" smtClean="0"/>
          </a:p>
          <a:p>
            <a:pPr marL="0" indent="0">
              <a:buNone/>
            </a:pPr>
            <a:r>
              <a:rPr lang="es-HN" sz="6600" b="1" dirty="0" smtClean="0"/>
              <a:t>Siglo VIII a. C.</a:t>
            </a:r>
          </a:p>
        </p:txBody>
      </p:sp>
    </p:spTree>
    <p:extLst>
      <p:ext uri="{BB962C8B-B14F-4D97-AF65-F5344CB8AC3E}">
        <p14:creationId xmlns:p14="http://schemas.microsoft.com/office/powerpoint/2010/main" val="2003290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54725" y="590243"/>
            <a:ext cx="8911687" cy="1280890"/>
          </a:xfrm>
        </p:spPr>
        <p:txBody>
          <a:bodyPr/>
          <a:lstStyle/>
          <a:p>
            <a:r>
              <a:rPr lang="es-HN" b="1" dirty="0" smtClean="0"/>
              <a:t>Amós 3:7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54725" y="1710382"/>
            <a:ext cx="8506875" cy="4395573"/>
          </a:xfrm>
        </p:spPr>
        <p:txBody>
          <a:bodyPr>
            <a:normAutofit/>
          </a:bodyPr>
          <a:lstStyle/>
          <a:p>
            <a:r>
              <a:rPr lang="es-HN" sz="3200" i="1" dirty="0"/>
              <a:t>Porque no hará nada Jehová el Señor, sin que revele su secreto a sus siervos los profetas</a:t>
            </a:r>
            <a:r>
              <a:rPr lang="es-HN" sz="3200" i="1" dirty="0" smtClean="0"/>
              <a:t>.</a:t>
            </a:r>
          </a:p>
          <a:p>
            <a:endParaRPr lang="es-HN" sz="3200" i="1" dirty="0"/>
          </a:p>
          <a:p>
            <a:r>
              <a:rPr lang="es-HN" sz="3200" i="1" dirty="0" smtClean="0"/>
              <a:t>Mostraremos tres casos bíblicos donde observamos esto</a:t>
            </a:r>
            <a:endParaRPr lang="es-HN" sz="3200" i="1" dirty="0"/>
          </a:p>
        </p:txBody>
      </p:sp>
    </p:spTree>
    <p:extLst>
      <p:ext uri="{BB962C8B-B14F-4D97-AF65-F5344CB8AC3E}">
        <p14:creationId xmlns:p14="http://schemas.microsoft.com/office/powerpoint/2010/main" val="3911094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2458" y="481441"/>
            <a:ext cx="8911687" cy="1077238"/>
          </a:xfrm>
        </p:spPr>
        <p:txBody>
          <a:bodyPr>
            <a:normAutofit/>
          </a:bodyPr>
          <a:lstStyle/>
          <a:p>
            <a:r>
              <a:rPr lang="es-HN" sz="4800" b="1" dirty="0"/>
              <a:t>Nínive</a:t>
            </a:r>
            <a:endParaRPr lang="es-HN" sz="4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6866" y="1665962"/>
            <a:ext cx="8697801" cy="48851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HN" sz="3200" dirty="0"/>
              <a:t>Ciudad fundada por </a:t>
            </a:r>
            <a:r>
              <a:rPr lang="es-HN" sz="3200" dirty="0" err="1"/>
              <a:t>Nimrod</a:t>
            </a:r>
            <a:r>
              <a:rPr lang="es-HN" sz="3200" dirty="0"/>
              <a:t>.  Estaba en la orilla oriental del Tigris, en la antigua Asiria, al otro lado del río en la moderna ciudad de Mosul, Irak.</a:t>
            </a:r>
          </a:p>
          <a:p>
            <a:pPr algn="just"/>
            <a:r>
              <a:rPr lang="es-HN" sz="3200" dirty="0"/>
              <a:t>Era la Capital de Asiria</a:t>
            </a:r>
          </a:p>
          <a:p>
            <a:pPr algn="just"/>
            <a:r>
              <a:rPr lang="es-HN" sz="3200" dirty="0" smtClean="0"/>
              <a:t>Hacia </a:t>
            </a:r>
            <a:r>
              <a:rPr lang="es-HN" sz="3200" dirty="0"/>
              <a:t>el año 2000 a. C. la ciudad era un centro de culto a </a:t>
            </a:r>
            <a:r>
              <a:rPr lang="es-HN" sz="3200" dirty="0" err="1"/>
              <a:t>Ishtar</a:t>
            </a:r>
            <a:r>
              <a:rPr lang="es-HN" sz="3200" dirty="0"/>
              <a:t>, la diosa de la fertilidad. </a:t>
            </a:r>
            <a:endParaRPr lang="es-HN" sz="3200" dirty="0" smtClean="0"/>
          </a:p>
          <a:p>
            <a:pPr algn="just"/>
            <a:r>
              <a:rPr lang="es-HN" sz="3200" dirty="0" smtClean="0"/>
              <a:t>Cuando </a:t>
            </a:r>
            <a:r>
              <a:rPr lang="es-HN" sz="3200" dirty="0"/>
              <a:t>Jonás profetizó a Nínive, reinaba </a:t>
            </a:r>
            <a:r>
              <a:rPr lang="es-HN" sz="3200" dirty="0" err="1"/>
              <a:t>Jeroboam</a:t>
            </a:r>
            <a:r>
              <a:rPr lang="es-HN" sz="3200" dirty="0"/>
              <a:t> </a:t>
            </a:r>
            <a:r>
              <a:rPr lang="es-HN" sz="3200" dirty="0" smtClean="0"/>
              <a:t>II. Era una ciudad violenta</a:t>
            </a:r>
            <a:endParaRPr lang="es-HN" sz="3200" dirty="0"/>
          </a:p>
          <a:p>
            <a:pPr algn="just"/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0839237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78839" y="457199"/>
            <a:ext cx="9184361" cy="6726477"/>
          </a:xfrm>
        </p:spPr>
        <p:txBody>
          <a:bodyPr>
            <a:noAutofit/>
          </a:bodyPr>
          <a:lstStyle/>
          <a:p>
            <a:r>
              <a:rPr lang="es-HN" sz="2500" dirty="0" smtClean="0"/>
              <a:t>En Nínive</a:t>
            </a:r>
            <a:r>
              <a:rPr lang="es-HN" sz="2500" dirty="0"/>
              <a:t>, era popular la diosa conocida como </a:t>
            </a:r>
            <a:r>
              <a:rPr lang="es-HN" sz="2500" dirty="0" err="1"/>
              <a:t>Ishtar</a:t>
            </a:r>
            <a:r>
              <a:rPr lang="es-HN" sz="2500" dirty="0"/>
              <a:t> la "</a:t>
            </a:r>
            <a:r>
              <a:rPr lang="es-HN" sz="2500" dirty="0" err="1"/>
              <a:t>benévola</a:t>
            </a:r>
            <a:r>
              <a:rPr lang="es-HN" sz="2500" dirty="0"/>
              <a:t>". La </a:t>
            </a:r>
            <a:r>
              <a:rPr lang="es-HN" sz="2500" dirty="0" err="1"/>
              <a:t>máxima</a:t>
            </a:r>
            <a:r>
              <a:rPr lang="es-HN" sz="2500" dirty="0"/>
              <a:t> diosa del </a:t>
            </a:r>
            <a:r>
              <a:rPr lang="es-HN" sz="2500" dirty="0" err="1"/>
              <a:t>panteón</a:t>
            </a:r>
            <a:r>
              <a:rPr lang="es-HN" sz="2500" dirty="0"/>
              <a:t> </a:t>
            </a:r>
            <a:r>
              <a:rPr lang="es-HN" sz="2500" dirty="0" err="1"/>
              <a:t>mesopotámico</a:t>
            </a:r>
            <a:r>
              <a:rPr lang="es-HN" sz="2500" dirty="0"/>
              <a:t>. Su imagen es la una mujer desnuda, con un par de alas y pies deformes, parecidos a los un ave. Se le conoce </a:t>
            </a:r>
            <a:r>
              <a:rPr lang="es-HN" sz="2500" dirty="0" err="1"/>
              <a:t>también</a:t>
            </a:r>
            <a:r>
              <a:rPr lang="es-HN" sz="2500" dirty="0"/>
              <a:t> como la diosa de la belleza y la sensualidad </a:t>
            </a:r>
            <a:r>
              <a:rPr lang="es-HN" sz="2500" dirty="0" err="1"/>
              <a:t>babilónica</a:t>
            </a:r>
            <a:r>
              <a:rPr lang="es-HN" sz="2500" dirty="0"/>
              <a:t>, a la que agradaban los actos de amor carnal y que para asegurar su </a:t>
            </a:r>
            <a:r>
              <a:rPr lang="es-HN" sz="2500" dirty="0" err="1"/>
              <a:t>veneración</a:t>
            </a:r>
            <a:r>
              <a:rPr lang="es-HN" sz="2500" dirty="0"/>
              <a:t> y culto se </a:t>
            </a:r>
            <a:r>
              <a:rPr lang="es-HN" sz="2500" dirty="0" smtClean="0"/>
              <a:t>consagraban </a:t>
            </a:r>
            <a:r>
              <a:rPr lang="es-HN" sz="2500" dirty="0" err="1" smtClean="0"/>
              <a:t>vírgenes</a:t>
            </a:r>
            <a:r>
              <a:rPr lang="es-HN" sz="2500" dirty="0" smtClean="0"/>
              <a:t> </a:t>
            </a:r>
            <a:r>
              <a:rPr lang="es-HN" sz="2500" dirty="0"/>
              <a:t>al servicio del templo, </a:t>
            </a:r>
            <a:r>
              <a:rPr lang="es-HN" sz="2500" dirty="0" err="1"/>
              <a:t>dedicándolas</a:t>
            </a:r>
            <a:r>
              <a:rPr lang="es-HN" sz="2500" dirty="0"/>
              <a:t> a la </a:t>
            </a:r>
            <a:r>
              <a:rPr lang="es-HN" sz="2500" dirty="0" err="1"/>
              <a:t>prostitución</a:t>
            </a:r>
            <a:r>
              <a:rPr lang="es-HN" sz="2500" dirty="0"/>
              <a:t> sagrada. Los sumerios la llamaron </a:t>
            </a:r>
            <a:r>
              <a:rPr lang="es-HN" sz="2500" dirty="0" err="1"/>
              <a:t>Inanna</a:t>
            </a:r>
            <a:r>
              <a:rPr lang="es-HN" sz="2500" dirty="0"/>
              <a:t>; pero </a:t>
            </a:r>
            <a:r>
              <a:rPr lang="es-HN" sz="2500" dirty="0" err="1"/>
              <a:t>recibio</a:t>
            </a:r>
            <a:r>
              <a:rPr lang="es-HN" sz="2500" dirty="0"/>
              <a:t>́ el nombre de </a:t>
            </a:r>
            <a:r>
              <a:rPr lang="es-HN" sz="2500" dirty="0" err="1"/>
              <a:t>Ishtar</a:t>
            </a:r>
            <a:r>
              <a:rPr lang="es-HN" sz="2500" dirty="0"/>
              <a:t> por los Asirios y </a:t>
            </a:r>
            <a:r>
              <a:rPr lang="es-HN" sz="2500" dirty="0" err="1"/>
              <a:t>Babilónicos</a:t>
            </a:r>
            <a:r>
              <a:rPr lang="es-HN" sz="2500" dirty="0"/>
              <a:t>. Bajo la </a:t>
            </a:r>
            <a:r>
              <a:rPr lang="es-HN" sz="2500" dirty="0" err="1"/>
              <a:t>denominación</a:t>
            </a:r>
            <a:r>
              <a:rPr lang="es-HN" sz="2500" dirty="0"/>
              <a:t> de </a:t>
            </a:r>
            <a:r>
              <a:rPr lang="es-HN" sz="2500" dirty="0" err="1"/>
              <a:t>Astarte</a:t>
            </a:r>
            <a:r>
              <a:rPr lang="es-HN" sz="2500" dirty="0"/>
              <a:t>́, se </a:t>
            </a:r>
            <a:r>
              <a:rPr lang="es-HN" sz="2500" dirty="0" err="1"/>
              <a:t>extendio</a:t>
            </a:r>
            <a:r>
              <a:rPr lang="es-HN" sz="2500" dirty="0"/>
              <a:t>́ hasta Fenicia, Siria, Palestina y Arabia. Es la antepasada de la Afrodita griega y la Venus romana. Se dice que </a:t>
            </a:r>
            <a:r>
              <a:rPr lang="es-HN" sz="2500" dirty="0" err="1"/>
              <a:t>también</a:t>
            </a:r>
            <a:r>
              <a:rPr lang="es-HN" sz="2500" dirty="0"/>
              <a:t> </a:t>
            </a:r>
            <a:r>
              <a:rPr lang="es-HN" sz="2500" b="1" dirty="0"/>
              <a:t>era la diosa de la guerra, en especial en Asiria,</a:t>
            </a:r>
            <a:r>
              <a:rPr lang="es-HN" sz="2500" dirty="0"/>
              <a:t> donde </a:t>
            </a:r>
            <a:r>
              <a:rPr lang="es-HN" sz="2500" dirty="0" smtClean="0"/>
              <a:t>se muestra como </a:t>
            </a:r>
            <a:r>
              <a:rPr lang="es-HN" sz="2500" dirty="0"/>
              <a:t>esposa de </a:t>
            </a:r>
            <a:r>
              <a:rPr lang="es-HN" sz="2500" dirty="0" err="1"/>
              <a:t>Ashur</a:t>
            </a:r>
            <a:r>
              <a:rPr lang="es-HN" sz="2500" dirty="0"/>
              <a:t>, dios guerrero y creador del universo.</a:t>
            </a:r>
          </a:p>
        </p:txBody>
      </p:sp>
    </p:spTree>
    <p:extLst>
      <p:ext uri="{BB962C8B-B14F-4D97-AF65-F5344CB8AC3E}">
        <p14:creationId xmlns:p14="http://schemas.microsoft.com/office/powerpoint/2010/main" val="2033550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88591" y="548593"/>
            <a:ext cx="8911687" cy="751562"/>
          </a:xfrm>
        </p:spPr>
        <p:txBody>
          <a:bodyPr/>
          <a:lstStyle/>
          <a:p>
            <a:r>
              <a:rPr lang="es-HN" b="1" dirty="0" smtClean="0"/>
              <a:t>Nínive – Jonás 3:1-4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36019" y="1300155"/>
            <a:ext cx="9050982" cy="5981178"/>
          </a:xfrm>
        </p:spPr>
        <p:txBody>
          <a:bodyPr>
            <a:noAutofit/>
          </a:bodyPr>
          <a:lstStyle/>
          <a:p>
            <a:pPr algn="just"/>
            <a:r>
              <a:rPr lang="es-HN" sz="2600" dirty="0"/>
              <a:t>Dios le advirtió a Nínive por medio del profeta Jonás un mensaje </a:t>
            </a:r>
            <a:r>
              <a:rPr lang="es-HN" sz="2600" dirty="0" smtClean="0"/>
              <a:t>Divino: que </a:t>
            </a:r>
            <a:r>
              <a:rPr lang="es-HN" sz="2600" dirty="0"/>
              <a:t>seria destruida en cuarenta días. Jonás predicaba por las calles anunciando el juicio de Dios sobre </a:t>
            </a:r>
            <a:r>
              <a:rPr lang="es-HN" sz="2600" dirty="0" smtClean="0"/>
              <a:t>Nínive.</a:t>
            </a:r>
          </a:p>
          <a:p>
            <a:pPr algn="just"/>
            <a:r>
              <a:rPr lang="es-HN" sz="2600" i="1" dirty="0" smtClean="0"/>
              <a:t>Vino </a:t>
            </a:r>
            <a:r>
              <a:rPr lang="es-HN" sz="2600" i="1" dirty="0"/>
              <a:t>palabra de Jehová por segunda vez a Jonás, </a:t>
            </a:r>
            <a:r>
              <a:rPr lang="es-HN" sz="2600" i="1" dirty="0" smtClean="0"/>
              <a:t>diciendo: </a:t>
            </a:r>
            <a:r>
              <a:rPr lang="es-HN" sz="2600" b="1" i="1" baseline="30000" dirty="0" smtClean="0"/>
              <a:t>2</a:t>
            </a:r>
            <a:r>
              <a:rPr lang="es-HN" sz="2600" b="1" i="1" baseline="30000" dirty="0"/>
              <a:t> </a:t>
            </a:r>
            <a:r>
              <a:rPr lang="es-HN" sz="2600" i="1" dirty="0"/>
              <a:t>Levántate y ve a Nínive, aquella gran ciudad, y proclama en ella el mensaje que yo te </a:t>
            </a:r>
            <a:r>
              <a:rPr lang="es-HN" sz="2600" i="1" dirty="0" smtClean="0"/>
              <a:t>diré. </a:t>
            </a:r>
            <a:r>
              <a:rPr lang="es-HN" sz="2600" b="1" i="1" baseline="30000" dirty="0" smtClean="0"/>
              <a:t>3</a:t>
            </a:r>
            <a:r>
              <a:rPr lang="es-HN" sz="2600" b="1" i="1" baseline="30000" dirty="0"/>
              <a:t> </a:t>
            </a:r>
            <a:r>
              <a:rPr lang="es-HN" sz="2600" i="1" dirty="0"/>
              <a:t>Y se levantó Jonás, y fue a Nínive conforme a la palabra de Jehová. Y era Nínive ciudad grande en extremo, de tres días de camino</a:t>
            </a:r>
            <a:r>
              <a:rPr lang="es-HN" sz="2600" i="1" dirty="0" smtClean="0"/>
              <a:t>. </a:t>
            </a:r>
            <a:r>
              <a:rPr lang="es-HN" sz="2600" b="1" i="1" baseline="30000" dirty="0"/>
              <a:t>4 </a:t>
            </a:r>
            <a:r>
              <a:rPr lang="es-HN" sz="2600" i="1" dirty="0"/>
              <a:t>Y comenzó Jonás a entrar por la ciudad, camino de un día, y predicaba diciendo: De aquí a cuarenta días Nínive será destruida.</a:t>
            </a:r>
          </a:p>
          <a:p>
            <a:pPr algn="just"/>
            <a:endParaRPr lang="es-HN" sz="2600" i="1" dirty="0" smtClean="0"/>
          </a:p>
        </p:txBody>
      </p:sp>
    </p:spTree>
    <p:extLst>
      <p:ext uri="{BB962C8B-B14F-4D97-AF65-F5344CB8AC3E}">
        <p14:creationId xmlns:p14="http://schemas.microsoft.com/office/powerpoint/2010/main" val="1861424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64791" y="344466"/>
            <a:ext cx="8911687" cy="826718"/>
          </a:xfrm>
        </p:spPr>
        <p:txBody>
          <a:bodyPr/>
          <a:lstStyle/>
          <a:p>
            <a:r>
              <a:rPr lang="es-HN" b="1" dirty="0"/>
              <a:t>Nínive – Jonás </a:t>
            </a:r>
            <a:r>
              <a:rPr lang="es-HN" b="1" dirty="0" smtClean="0"/>
              <a:t>3:5-8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61070" y="1035718"/>
            <a:ext cx="9000530" cy="6144016"/>
          </a:xfrm>
        </p:spPr>
        <p:txBody>
          <a:bodyPr>
            <a:normAutofit fontScale="92500"/>
          </a:bodyPr>
          <a:lstStyle/>
          <a:p>
            <a:pPr algn="just"/>
            <a:r>
              <a:rPr lang="es-HN" sz="3000" b="1" i="1" baseline="30000" dirty="0"/>
              <a:t>5 </a:t>
            </a:r>
            <a:r>
              <a:rPr lang="es-HN" sz="3000" i="1" dirty="0"/>
              <a:t>Y los hombres de Nínive creyeron a Dios, y proclamaron ayuno, y se vistieron de cilicio desde el mayor hasta el menor de </a:t>
            </a:r>
            <a:r>
              <a:rPr lang="es-HN" sz="3000" i="1" dirty="0" smtClean="0"/>
              <a:t>ellos. </a:t>
            </a:r>
            <a:r>
              <a:rPr lang="es-HN" sz="3000" b="1" i="1" baseline="30000" dirty="0" smtClean="0"/>
              <a:t>6</a:t>
            </a:r>
            <a:r>
              <a:rPr lang="es-HN" sz="3000" b="1" i="1" baseline="30000" dirty="0"/>
              <a:t> </a:t>
            </a:r>
            <a:r>
              <a:rPr lang="es-HN" sz="3000" i="1" dirty="0"/>
              <a:t>Y llegó la noticia hasta el rey de Nínive, y se levantó de su silla, se despojó de su vestido, y se cubrió de cilicio y se sentó sobre </a:t>
            </a:r>
            <a:r>
              <a:rPr lang="es-HN" sz="3000" i="1" dirty="0" smtClean="0"/>
              <a:t>ceniza. </a:t>
            </a:r>
            <a:r>
              <a:rPr lang="es-HN" sz="3000" b="1" i="1" baseline="30000" dirty="0" smtClean="0"/>
              <a:t>7</a:t>
            </a:r>
            <a:r>
              <a:rPr lang="es-HN" sz="3000" b="1" i="1" baseline="30000" dirty="0"/>
              <a:t> </a:t>
            </a:r>
            <a:r>
              <a:rPr lang="es-HN" sz="3000" i="1" dirty="0"/>
              <a:t>E hizo proclamar y anunciar en Nínive, por mandato del rey y de sus grandes, diciendo: Hombres y animales, bueyes y ovejas, no gusten cosa alguna; no se les dé alimento, ni beban </a:t>
            </a:r>
            <a:r>
              <a:rPr lang="es-HN" sz="3000" i="1" dirty="0" smtClean="0"/>
              <a:t>agua; </a:t>
            </a:r>
            <a:r>
              <a:rPr lang="es-HN" sz="3000" b="1" i="1" baseline="30000" dirty="0" smtClean="0"/>
              <a:t>8</a:t>
            </a:r>
            <a:r>
              <a:rPr lang="es-HN" sz="3000" b="1" i="1" baseline="30000" dirty="0"/>
              <a:t> </a:t>
            </a:r>
            <a:r>
              <a:rPr lang="es-HN" sz="3000" i="1" dirty="0"/>
              <a:t>sino cúbranse de cilicio hombres y animales, y clamen a Dios fuertemente; y conviértase cada uno de su mal camino, de la rapiña que hay en sus manos.</a:t>
            </a:r>
          </a:p>
          <a:p>
            <a:pPr algn="just"/>
            <a:endParaRPr lang="es-HN" i="1" dirty="0"/>
          </a:p>
        </p:txBody>
      </p:sp>
    </p:spTree>
    <p:extLst>
      <p:ext uri="{BB962C8B-B14F-4D97-AF65-F5344CB8AC3E}">
        <p14:creationId xmlns:p14="http://schemas.microsoft.com/office/powerpoint/2010/main" val="19467346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0792" y="615644"/>
            <a:ext cx="8911687" cy="828909"/>
          </a:xfrm>
        </p:spPr>
        <p:txBody>
          <a:bodyPr/>
          <a:lstStyle/>
          <a:p>
            <a:r>
              <a:rPr lang="es-HN" b="1" dirty="0"/>
              <a:t>Nínive – Jonás </a:t>
            </a:r>
            <a:r>
              <a:rPr lang="es-HN" b="1" dirty="0" smtClean="0"/>
              <a:t>3:9-10 (862 a. de C.)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77655" y="1444553"/>
            <a:ext cx="8983945" cy="5511452"/>
          </a:xfrm>
        </p:spPr>
        <p:txBody>
          <a:bodyPr>
            <a:noAutofit/>
          </a:bodyPr>
          <a:lstStyle/>
          <a:p>
            <a:pPr algn="just"/>
            <a:r>
              <a:rPr lang="es-HN" sz="2800" b="1" i="1" baseline="30000" dirty="0"/>
              <a:t>9 </a:t>
            </a:r>
            <a:r>
              <a:rPr lang="es-HN" sz="2800" i="1" dirty="0"/>
              <a:t>¿Quién sabe si se volverá y se arrepentirá Dios, y se apartará del ardor de su ira, y no pereceremos?</a:t>
            </a:r>
          </a:p>
          <a:p>
            <a:pPr algn="just"/>
            <a:r>
              <a:rPr lang="es-HN" sz="2800" b="1" i="1" baseline="30000" dirty="0"/>
              <a:t>10 </a:t>
            </a:r>
            <a:r>
              <a:rPr lang="es-HN" sz="2800" i="1" dirty="0"/>
              <a:t>Y vio Dios lo que hicieron, que se convirtieron de su mal camino; y se arrepintió del mal que había dicho que les haría, y no lo hizo</a:t>
            </a:r>
            <a:r>
              <a:rPr lang="es-HN" sz="2800" i="1" dirty="0" smtClean="0"/>
              <a:t>.</a:t>
            </a:r>
          </a:p>
          <a:p>
            <a:pPr marL="0" indent="0" algn="just">
              <a:buNone/>
            </a:pPr>
            <a:endParaRPr lang="es-HN" sz="2800" dirty="0" smtClean="0"/>
          </a:p>
          <a:p>
            <a:pPr algn="just"/>
            <a:r>
              <a:rPr lang="es-HN" sz="2800" dirty="0"/>
              <a:t>La ciudad tomó muy en serio el mensaje que el profeta proclamaba y se arrepintieron todos </a:t>
            </a:r>
            <a:r>
              <a:rPr lang="es-HN" sz="2800" dirty="0" smtClean="0"/>
              <a:t>de corazón (incluyendo </a:t>
            </a:r>
            <a:r>
              <a:rPr lang="es-HN" sz="2800" dirty="0"/>
              <a:t>los animales), y Dios les concedió vivir más tiempo.</a:t>
            </a:r>
          </a:p>
          <a:p>
            <a:pPr algn="just"/>
            <a:endParaRPr lang="es-HN" sz="2800" dirty="0"/>
          </a:p>
          <a:p>
            <a:pPr algn="just"/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157244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5646" y="648337"/>
            <a:ext cx="8911687" cy="1139869"/>
          </a:xfrm>
        </p:spPr>
        <p:txBody>
          <a:bodyPr/>
          <a:lstStyle/>
          <a:p>
            <a:r>
              <a:rPr lang="es-HN" b="1" dirty="0" smtClean="0"/>
              <a:t>Nínive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02708" y="1941533"/>
            <a:ext cx="8950426" cy="4747365"/>
          </a:xfrm>
        </p:spPr>
        <p:txBody>
          <a:bodyPr>
            <a:noAutofit/>
          </a:bodyPr>
          <a:lstStyle/>
          <a:p>
            <a:endParaRPr lang="es-HN" sz="3000" dirty="0" smtClean="0"/>
          </a:p>
          <a:p>
            <a:pPr algn="just"/>
            <a:r>
              <a:rPr lang="es-HN" sz="3200" dirty="0" err="1" smtClean="0"/>
              <a:t>Senaquerib</a:t>
            </a:r>
            <a:r>
              <a:rPr lang="es-HN" sz="3200" dirty="0" smtClean="0"/>
              <a:t> </a:t>
            </a:r>
            <a:r>
              <a:rPr lang="es-HN" sz="3200" dirty="0"/>
              <a:t>(que reinó entre 704 y 681 a. C.) transformó a Nínive en una ciudad magnífica, con nuevas calles, plazas y un sistema de canales dentro de un recinto amurallado, y construyó un palacio enorme y espléndido</a:t>
            </a:r>
            <a:r>
              <a:rPr lang="es-HN" sz="3000" dirty="0"/>
              <a:t>. </a:t>
            </a:r>
            <a:endParaRPr lang="es-HN" sz="3000" dirty="0" smtClean="0"/>
          </a:p>
        </p:txBody>
      </p:sp>
    </p:spTree>
    <p:extLst>
      <p:ext uri="{BB962C8B-B14F-4D97-AF65-F5344CB8AC3E}">
        <p14:creationId xmlns:p14="http://schemas.microsoft.com/office/powerpoint/2010/main" val="16824246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34592" y="398628"/>
            <a:ext cx="8911687" cy="851770"/>
          </a:xfrm>
        </p:spPr>
        <p:txBody>
          <a:bodyPr/>
          <a:lstStyle/>
          <a:p>
            <a:r>
              <a:rPr lang="es-HN" b="1" dirty="0" smtClean="0"/>
              <a:t>El Libro de Nahúm (100 años después)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64781" y="1250398"/>
            <a:ext cx="8996819" cy="593733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HN" dirty="0" smtClean="0"/>
              <a:t>La profecía de Nahúm aparece unos 100 años después de la Profecía de Jonás.</a:t>
            </a:r>
          </a:p>
          <a:p>
            <a:pPr marL="0" indent="0" algn="just">
              <a:buNone/>
            </a:pPr>
            <a:r>
              <a:rPr lang="es-HN" dirty="0" smtClean="0"/>
              <a:t>-  </a:t>
            </a:r>
            <a:r>
              <a:rPr lang="es-HN" sz="2800" b="1" dirty="0" smtClean="0"/>
              <a:t>Destrucción </a:t>
            </a:r>
            <a:r>
              <a:rPr lang="es-HN" sz="2800" b="1" dirty="0"/>
              <a:t>total de </a:t>
            </a:r>
            <a:r>
              <a:rPr lang="es-HN" sz="2800" b="1" dirty="0" smtClean="0"/>
              <a:t>Nínive (Nahúm 2:12, 3:1-4) (713 a. C.)</a:t>
            </a:r>
            <a:endParaRPr lang="es-HN" sz="2800" b="1" dirty="0"/>
          </a:p>
          <a:p>
            <a:pPr algn="just"/>
            <a:r>
              <a:rPr lang="es-HN" sz="2800" b="1" i="1" baseline="30000" dirty="0"/>
              <a:t>13 </a:t>
            </a:r>
            <a:r>
              <a:rPr lang="es-HN" sz="2800" i="1" dirty="0"/>
              <a:t>Heme aquí contra ti, dice Jehová de los ejércitos. Encenderé y reduciré a humo tus carros, y espada devorará tus leoncillos; y cortaré de la tierra tu robo, y nunca más se oirá la voz de tus mensajeros</a:t>
            </a:r>
            <a:r>
              <a:rPr lang="es-HN" sz="2800" i="1" dirty="0" smtClean="0"/>
              <a:t>.  !!</a:t>
            </a:r>
            <a:r>
              <a:rPr lang="es-HN" sz="2800" i="1" dirty="0"/>
              <a:t>Ay de ti, ciudad sanguinaria, toda llena de mentira y de rapiña, sin apartarte del </a:t>
            </a:r>
            <a:r>
              <a:rPr lang="es-HN" sz="2800" i="1" dirty="0" smtClean="0"/>
              <a:t>pillaje! </a:t>
            </a:r>
            <a:r>
              <a:rPr lang="es-HN" sz="2800" b="1" i="1" baseline="30000" dirty="0" smtClean="0"/>
              <a:t>2</a:t>
            </a:r>
            <a:r>
              <a:rPr lang="es-HN" sz="2800" b="1" i="1" baseline="30000" dirty="0"/>
              <a:t> </a:t>
            </a:r>
            <a:r>
              <a:rPr lang="es-HN" sz="2800" i="1" dirty="0"/>
              <a:t>Chasquido de látigo, y fragor de ruedas, caballo atropellador, y carro que </a:t>
            </a:r>
            <a:r>
              <a:rPr lang="es-HN" sz="2800" i="1" dirty="0" smtClean="0"/>
              <a:t>salta; </a:t>
            </a:r>
            <a:r>
              <a:rPr lang="es-HN" sz="2800" b="1" i="1" baseline="30000" dirty="0" smtClean="0"/>
              <a:t>3</a:t>
            </a:r>
            <a:r>
              <a:rPr lang="es-HN" sz="2800" b="1" i="1" baseline="30000" dirty="0"/>
              <a:t> </a:t>
            </a:r>
            <a:r>
              <a:rPr lang="es-HN" sz="2800" i="1" dirty="0"/>
              <a:t>jinete enhiesto, y resplandor de espada, y resplandor de lanza; y multitud de muertos, y multitud de cadáveres; cadáveres sin fin, y en sus cadáveres </a:t>
            </a:r>
            <a:r>
              <a:rPr lang="es-HN" sz="2800" i="1" dirty="0" smtClean="0"/>
              <a:t>tropezarán, </a:t>
            </a:r>
            <a:r>
              <a:rPr lang="es-HN" sz="2800" b="1" i="1" baseline="30000" dirty="0" smtClean="0"/>
              <a:t>4</a:t>
            </a:r>
            <a:r>
              <a:rPr lang="es-HN" sz="2800" b="1" i="1" baseline="30000" dirty="0"/>
              <a:t> </a:t>
            </a:r>
            <a:r>
              <a:rPr lang="es-HN" sz="2800" i="1" dirty="0"/>
              <a:t>a causa de la multitud de las fornicaciones de la ramera de hermosa gracia, maestra en hechizos, que seduce a las naciones con sus fornicaciones, y a los pueblos con sus hechizos.</a:t>
            </a:r>
          </a:p>
          <a:p>
            <a:pPr algn="just"/>
            <a:endParaRPr lang="es-HN" sz="2800" dirty="0"/>
          </a:p>
          <a:p>
            <a:pPr algn="just"/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21784157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1612" y="387031"/>
            <a:ext cx="9958191" cy="1515650"/>
          </a:xfrm>
        </p:spPr>
        <p:txBody>
          <a:bodyPr/>
          <a:lstStyle/>
          <a:p>
            <a:r>
              <a:rPr lang="es-HN" b="1" dirty="0" smtClean="0"/>
              <a:t>Profecía de Nahúm. Esta se cumple 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100 </a:t>
            </a:r>
            <a:r>
              <a:rPr lang="es-HN" b="1" dirty="0" smtClean="0"/>
              <a:t>años después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71612" y="2027941"/>
            <a:ext cx="8789988" cy="4094948"/>
          </a:xfrm>
        </p:spPr>
        <p:txBody>
          <a:bodyPr/>
          <a:lstStyle/>
          <a:p>
            <a:pPr algn="just"/>
            <a:r>
              <a:rPr lang="es-HN" sz="3200" dirty="0"/>
              <a:t>Cuando la ciudad existía en el tiempo bíblico, era habitada por más de ciento veinte mil </a:t>
            </a:r>
            <a:r>
              <a:rPr lang="es-HN" sz="3200" dirty="0" smtClean="0"/>
              <a:t>personas (120,000)</a:t>
            </a:r>
            <a:endParaRPr lang="es-HN" sz="3200" dirty="0"/>
          </a:p>
          <a:p>
            <a:pPr algn="just"/>
            <a:r>
              <a:rPr lang="es-HN" sz="3200" dirty="0"/>
              <a:t>Después de que Nínive cayera ante los medos y los babilonios en el año </a:t>
            </a:r>
            <a:r>
              <a:rPr lang="es-HN" sz="3200" b="1" dirty="0"/>
              <a:t>612 a. C</a:t>
            </a:r>
            <a:r>
              <a:rPr lang="es-HN" sz="3200" dirty="0"/>
              <a:t>., la ciudad fue destruida y nunca recuperó su importancia anterior.</a:t>
            </a:r>
          </a:p>
          <a:p>
            <a:pPr marL="0" indent="0" algn="just">
              <a:buNone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8303564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777067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HN" sz="6600" b="1" dirty="0" smtClean="0"/>
              <a:t>Hoy Día</a:t>
            </a:r>
            <a:endParaRPr lang="es-HN" sz="6600" b="1" dirty="0"/>
          </a:p>
        </p:txBody>
      </p:sp>
    </p:spTree>
    <p:extLst>
      <p:ext uri="{BB962C8B-B14F-4D97-AF65-F5344CB8AC3E}">
        <p14:creationId xmlns:p14="http://schemas.microsoft.com/office/powerpoint/2010/main" val="13995445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0059" y="649510"/>
            <a:ext cx="8911687" cy="1280890"/>
          </a:xfrm>
        </p:spPr>
        <p:txBody>
          <a:bodyPr/>
          <a:lstStyle/>
          <a:p>
            <a:r>
              <a:rPr lang="es-HN" b="1" dirty="0" smtClean="0"/>
              <a:t>Romanos 1:18-20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19990" y="1715254"/>
            <a:ext cx="8975478" cy="4471791"/>
          </a:xfrm>
        </p:spPr>
        <p:txBody>
          <a:bodyPr>
            <a:noAutofit/>
          </a:bodyPr>
          <a:lstStyle/>
          <a:p>
            <a:pPr algn="just"/>
            <a:r>
              <a:rPr lang="es-HN" sz="2900" b="1" i="1" baseline="30000" dirty="0"/>
              <a:t>18 </a:t>
            </a:r>
            <a:r>
              <a:rPr lang="es-HN" sz="2900" i="1" dirty="0"/>
              <a:t>Porque la ira de Dios se revela desde el cielo contra toda impiedad e injusticia de los hombres que detienen con injusticia la </a:t>
            </a:r>
            <a:r>
              <a:rPr lang="es-HN" sz="2900" i="1" dirty="0" smtClean="0"/>
              <a:t>verdad; </a:t>
            </a:r>
            <a:r>
              <a:rPr lang="es-HN" sz="2900" b="1" i="1" baseline="30000" dirty="0" smtClean="0"/>
              <a:t>19</a:t>
            </a:r>
            <a:r>
              <a:rPr lang="es-HN" sz="2900" b="1" i="1" baseline="30000" dirty="0"/>
              <a:t> </a:t>
            </a:r>
            <a:r>
              <a:rPr lang="es-HN" sz="2900" i="1" dirty="0"/>
              <a:t>porque lo que de Dios se conoce les es manifiesto, pues Dios se lo </a:t>
            </a:r>
            <a:r>
              <a:rPr lang="es-HN" sz="2900" i="1" dirty="0" smtClean="0"/>
              <a:t>manifestó. </a:t>
            </a:r>
            <a:r>
              <a:rPr lang="es-HN" sz="2900" b="1" i="1" baseline="30000" dirty="0" smtClean="0"/>
              <a:t>20</a:t>
            </a:r>
            <a:r>
              <a:rPr lang="es-HN" sz="2900" b="1" i="1" baseline="30000" dirty="0"/>
              <a:t> </a:t>
            </a:r>
            <a:r>
              <a:rPr lang="es-HN" sz="2900" i="1" dirty="0"/>
              <a:t>Porque las cosas invisibles de él, su eterno poder y deidad, se hacen claramente visibles desde la creación del mundo, siendo entendidas por medio de las cosas hechas, de modo que no tienen excusa.</a:t>
            </a:r>
          </a:p>
          <a:p>
            <a:endParaRPr lang="es-HN" sz="2900" i="1" dirty="0"/>
          </a:p>
        </p:txBody>
      </p:sp>
    </p:spTree>
    <p:extLst>
      <p:ext uri="{BB962C8B-B14F-4D97-AF65-F5344CB8AC3E}">
        <p14:creationId xmlns:p14="http://schemas.microsoft.com/office/powerpoint/2010/main" val="1085231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85392" y="601249"/>
            <a:ext cx="8911687" cy="951978"/>
          </a:xfrm>
        </p:spPr>
        <p:txBody>
          <a:bodyPr/>
          <a:lstStyle/>
          <a:p>
            <a:r>
              <a:rPr lang="es-HN" b="1" dirty="0" smtClean="0"/>
              <a:t>Génesis 6:3, 5-7  NOÉ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1819" y="1538265"/>
            <a:ext cx="8912848" cy="5780762"/>
          </a:xfrm>
        </p:spPr>
        <p:txBody>
          <a:bodyPr>
            <a:noAutofit/>
          </a:bodyPr>
          <a:lstStyle/>
          <a:p>
            <a:pPr algn="just"/>
            <a:r>
              <a:rPr lang="es-HN" sz="2600" b="1" i="1" baseline="30000" dirty="0"/>
              <a:t>3 </a:t>
            </a:r>
            <a:r>
              <a:rPr lang="es-HN" sz="2600" i="1" dirty="0"/>
              <a:t>Y dijo Jehová: No contenderá mi espíritu con el hombre para siempre, porque ciertamente él es carne; mas serán sus días ciento veinte años.</a:t>
            </a:r>
          </a:p>
          <a:p>
            <a:pPr algn="just"/>
            <a:r>
              <a:rPr lang="es-HN" sz="2600" b="1" i="1" baseline="30000" dirty="0" smtClean="0"/>
              <a:t>5</a:t>
            </a:r>
            <a:r>
              <a:rPr lang="es-HN" sz="2600" b="1" i="1" baseline="30000" dirty="0"/>
              <a:t> </a:t>
            </a:r>
            <a:r>
              <a:rPr lang="es-HN" sz="2600" i="1" dirty="0"/>
              <a:t>Y vio Jehová que la maldad de los hombres era mucha en la tierra, y que todo designio de los pensamientos del corazón de ellos era de continuo solamente el </a:t>
            </a:r>
            <a:r>
              <a:rPr lang="es-HN" sz="2600" i="1" dirty="0" smtClean="0"/>
              <a:t>mal. </a:t>
            </a:r>
            <a:r>
              <a:rPr lang="es-HN" sz="2600" b="1" i="1" baseline="30000" dirty="0" smtClean="0"/>
              <a:t>6</a:t>
            </a:r>
            <a:r>
              <a:rPr lang="es-HN" sz="2600" b="1" i="1" baseline="30000" dirty="0"/>
              <a:t> </a:t>
            </a:r>
            <a:r>
              <a:rPr lang="es-HN" sz="2600" i="1" dirty="0"/>
              <a:t>Y se arrepintió Jehová de haber hecho hombre en la tierra, y le dolió en su </a:t>
            </a:r>
            <a:r>
              <a:rPr lang="es-HN" sz="2600" i="1" dirty="0" smtClean="0"/>
              <a:t>corazón. </a:t>
            </a:r>
            <a:r>
              <a:rPr lang="es-HN" sz="2600" b="1" i="1" baseline="30000" dirty="0" smtClean="0"/>
              <a:t>7</a:t>
            </a:r>
            <a:r>
              <a:rPr lang="es-HN" sz="2600" b="1" i="1" baseline="30000" dirty="0"/>
              <a:t> </a:t>
            </a:r>
            <a:r>
              <a:rPr lang="es-HN" sz="2600" i="1" dirty="0"/>
              <a:t>Y dijo Jehová: Raeré de sobre la faz de la tierra a los hombres que he creado, desde el hombre hasta la bestia, y hasta el reptil y las aves del cielo; pues me arrepiento de haberlos hecho.</a:t>
            </a:r>
          </a:p>
          <a:p>
            <a:pPr algn="just"/>
            <a:endParaRPr lang="es-HN" sz="2600" dirty="0"/>
          </a:p>
        </p:txBody>
      </p:sp>
    </p:spTree>
    <p:extLst>
      <p:ext uri="{BB962C8B-B14F-4D97-AF65-F5344CB8AC3E}">
        <p14:creationId xmlns:p14="http://schemas.microsoft.com/office/powerpoint/2010/main" val="6730691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39658" y="326720"/>
            <a:ext cx="8645742" cy="1478071"/>
          </a:xfrm>
        </p:spPr>
        <p:txBody>
          <a:bodyPr>
            <a:normAutofit fontScale="90000"/>
          </a:bodyPr>
          <a:lstStyle/>
          <a:p>
            <a:r>
              <a:rPr lang="es-HN" b="1" dirty="0"/>
              <a:t>Jeremías </a:t>
            </a:r>
            <a:r>
              <a:rPr lang="es-HN" b="1" dirty="0" smtClean="0"/>
              <a:t>18:7-8 (Misericordia de Dios) 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605 </a:t>
            </a:r>
            <a:r>
              <a:rPr lang="es-HN" b="1" dirty="0" smtClean="0"/>
              <a:t>a. de </a:t>
            </a:r>
            <a:r>
              <a:rPr lang="es-HN" b="1" dirty="0" smtClean="0"/>
              <a:t>C. Él </a:t>
            </a:r>
            <a:r>
              <a:rPr lang="es-HN" b="1" dirty="0" smtClean="0"/>
              <a:t>Respalda Su Palabra – 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Dios </a:t>
            </a:r>
            <a:r>
              <a:rPr lang="es-HN" b="1" dirty="0" smtClean="0"/>
              <a:t>no ha cambiado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79186" y="2085120"/>
            <a:ext cx="9082414" cy="3944636"/>
          </a:xfrm>
        </p:spPr>
        <p:txBody>
          <a:bodyPr>
            <a:normAutofit/>
          </a:bodyPr>
          <a:lstStyle/>
          <a:p>
            <a:pPr algn="just"/>
            <a:r>
              <a:rPr lang="es-HN" sz="3200" i="1" dirty="0" smtClean="0"/>
              <a:t>Dios </a:t>
            </a:r>
            <a:r>
              <a:rPr lang="es-HN" sz="3200" i="1" dirty="0"/>
              <a:t>dice: </a:t>
            </a:r>
            <a:r>
              <a:rPr lang="es-HN" sz="3200" i="1" dirty="0" smtClean="0"/>
              <a:t>“En </a:t>
            </a:r>
            <a:r>
              <a:rPr lang="es-HN" sz="3200" i="1" dirty="0"/>
              <a:t>un instante hablaré contra pueblos y contra reinos, para arrancar, y derribar, y destruir. </a:t>
            </a:r>
            <a:r>
              <a:rPr lang="es-HN" sz="3200" b="1" i="1" dirty="0" smtClean="0"/>
              <a:t>Pero </a:t>
            </a:r>
            <a:r>
              <a:rPr lang="es-HN" sz="3200" b="1" i="1" dirty="0"/>
              <a:t>si esos pueblos se convirtieren de su maldad contra la cual hablé, yo me arrepentiré del mal que había pensado hacerles,”</a:t>
            </a:r>
          </a:p>
        </p:txBody>
      </p:sp>
    </p:spTree>
    <p:extLst>
      <p:ext uri="{BB962C8B-B14F-4D97-AF65-F5344CB8AC3E}">
        <p14:creationId xmlns:p14="http://schemas.microsoft.com/office/powerpoint/2010/main" val="1751057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392" y="482833"/>
            <a:ext cx="8911687" cy="776612"/>
          </a:xfrm>
        </p:spPr>
        <p:txBody>
          <a:bodyPr>
            <a:normAutofit/>
          </a:bodyPr>
          <a:lstStyle/>
          <a:p>
            <a:r>
              <a:rPr lang="es-HN" b="1" dirty="0" smtClean="0"/>
              <a:t>2 Pedro 2:4-5 </a:t>
            </a:r>
            <a:r>
              <a:rPr lang="es-HN" b="1" dirty="0"/>
              <a:t>NOÉ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48728" y="1259445"/>
            <a:ext cx="8829805" cy="567429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HN" sz="3200" b="1" i="1" baseline="30000" dirty="0" smtClean="0"/>
              <a:t>4</a:t>
            </a:r>
            <a:r>
              <a:rPr lang="es-HN" sz="3200" b="1" i="1" baseline="30000" dirty="0"/>
              <a:t> </a:t>
            </a:r>
            <a:r>
              <a:rPr lang="es-HN" sz="3200" i="1" dirty="0"/>
              <a:t>Porque si Dios no perdonó a los ángeles que pecaron, sino que arrojándolos al infierno los entregó a prisiones de oscuridad, para ser reservados al </a:t>
            </a:r>
            <a:r>
              <a:rPr lang="es-HN" sz="3200" i="1" dirty="0" smtClean="0"/>
              <a:t>juicio; </a:t>
            </a:r>
            <a:r>
              <a:rPr lang="es-HN" sz="3200" b="1" i="1" baseline="30000" dirty="0" smtClean="0"/>
              <a:t>5</a:t>
            </a:r>
            <a:r>
              <a:rPr lang="es-HN" sz="3200" b="1" i="1" baseline="30000" dirty="0"/>
              <a:t> </a:t>
            </a:r>
            <a:r>
              <a:rPr lang="es-HN" sz="3200" i="1" dirty="0"/>
              <a:t>y si no perdonó al mundo antiguo, sino que guardó a Noé, </a:t>
            </a:r>
            <a:r>
              <a:rPr lang="es-HN" sz="3200" b="1" i="1" dirty="0"/>
              <a:t>pregonero de justicia</a:t>
            </a:r>
            <a:r>
              <a:rPr lang="es-HN" sz="3200" i="1" dirty="0"/>
              <a:t>, con otras siete personas, trayendo el diluvio sobre el mundo de los impíos</a:t>
            </a:r>
            <a:r>
              <a:rPr lang="es-HN" sz="3200" i="1" dirty="0" smtClean="0"/>
              <a:t>;</a:t>
            </a:r>
          </a:p>
          <a:p>
            <a:pPr algn="just"/>
            <a:r>
              <a:rPr lang="es-HN" sz="3200" dirty="0"/>
              <a:t>Dios concedió al mundo 120 años antes de destruirlo. Este tiempo era necesario, ya que el Señor escogió a Noé para construir el arca y cumplir la tarea de advertir al mundo durante ese periodo.</a:t>
            </a:r>
          </a:p>
          <a:p>
            <a:pPr marL="0" indent="0" algn="just">
              <a:buNone/>
            </a:pPr>
            <a:endParaRPr lang="es-HN" sz="3200" i="1" dirty="0"/>
          </a:p>
          <a:p>
            <a:pPr marL="0" indent="0" algn="just">
              <a:buNone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943455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7725" y="700310"/>
            <a:ext cx="8911687" cy="1280890"/>
          </a:xfrm>
        </p:spPr>
        <p:txBody>
          <a:bodyPr/>
          <a:lstStyle/>
          <a:p>
            <a:r>
              <a:rPr lang="es-HN" b="1" dirty="0" smtClean="0"/>
              <a:t>Hebreos 11: 7  </a:t>
            </a:r>
            <a:r>
              <a:rPr lang="es-HN" b="1" dirty="0"/>
              <a:t>NOÉ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27725" y="2192867"/>
            <a:ext cx="8642342" cy="3777622"/>
          </a:xfrm>
        </p:spPr>
        <p:txBody>
          <a:bodyPr>
            <a:normAutofit/>
          </a:bodyPr>
          <a:lstStyle/>
          <a:p>
            <a:pPr algn="just"/>
            <a:r>
              <a:rPr lang="es-HN" sz="3200" b="1" i="1" baseline="30000" dirty="0"/>
              <a:t>7 </a:t>
            </a:r>
            <a:r>
              <a:rPr lang="es-HN" sz="3200" i="1" dirty="0"/>
              <a:t>Por la fe Noé, cuando fue advertido por Dios acerca de cosas que aún no se veían, con temor preparó el arca en que su casa se salvase; y por esa fe condenó al mundo, y fue hecho heredero de la justicia que viene por la fe.</a:t>
            </a:r>
          </a:p>
        </p:txBody>
      </p:sp>
    </p:spTree>
    <p:extLst>
      <p:ext uri="{BB962C8B-B14F-4D97-AF65-F5344CB8AC3E}">
        <p14:creationId xmlns:p14="http://schemas.microsoft.com/office/powerpoint/2010/main" val="2022260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0859" y="514380"/>
            <a:ext cx="8911687" cy="751562"/>
          </a:xfrm>
        </p:spPr>
        <p:txBody>
          <a:bodyPr/>
          <a:lstStyle/>
          <a:p>
            <a:r>
              <a:rPr lang="es-HN" b="1" dirty="0" smtClean="0"/>
              <a:t>Génesis 7:1, 4, 10-12  </a:t>
            </a:r>
            <a:r>
              <a:rPr lang="es-HN" b="1" dirty="0"/>
              <a:t>NOÉ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0218" y="1265942"/>
            <a:ext cx="9138316" cy="5956125"/>
          </a:xfrm>
        </p:spPr>
        <p:txBody>
          <a:bodyPr>
            <a:noAutofit/>
          </a:bodyPr>
          <a:lstStyle/>
          <a:p>
            <a:pPr algn="just"/>
            <a:r>
              <a:rPr lang="es-HN" sz="2600" i="1" dirty="0"/>
              <a:t>Dijo luego Jehová a Noé: Entra tú y toda tu casa en el arca; porque a ti he visto justo delante de mí en esta generación</a:t>
            </a:r>
            <a:r>
              <a:rPr lang="es-HN" sz="2600" i="1" dirty="0" smtClean="0"/>
              <a:t>.</a:t>
            </a:r>
          </a:p>
          <a:p>
            <a:pPr algn="just"/>
            <a:r>
              <a:rPr lang="es-HN" sz="2600" b="1" i="1" baseline="30000" dirty="0"/>
              <a:t>4 </a:t>
            </a:r>
            <a:r>
              <a:rPr lang="es-HN" sz="2600" i="1" dirty="0"/>
              <a:t>Porque pasados aún siete días, yo haré llover sobre la tierra cuarenta días y cuarenta noches; y raeré de sobre la faz de la tierra a todo ser viviente que hice</a:t>
            </a:r>
            <a:r>
              <a:rPr lang="es-HN" sz="2600" i="1" dirty="0" smtClean="0"/>
              <a:t>.</a:t>
            </a:r>
          </a:p>
          <a:p>
            <a:pPr algn="just"/>
            <a:r>
              <a:rPr lang="es-HN" sz="2600" b="1" i="1" baseline="30000" dirty="0"/>
              <a:t>10 </a:t>
            </a:r>
            <a:r>
              <a:rPr lang="es-HN" sz="2600" i="1" dirty="0"/>
              <a:t>Y sucedió que al séptimo día las aguas del diluvio vinieron sobre la </a:t>
            </a:r>
            <a:r>
              <a:rPr lang="es-HN" sz="2600" i="1" dirty="0" smtClean="0"/>
              <a:t>tierra. </a:t>
            </a:r>
            <a:r>
              <a:rPr lang="es-HN" sz="2600" b="1" i="1" baseline="30000" dirty="0" smtClean="0"/>
              <a:t>11</a:t>
            </a:r>
            <a:r>
              <a:rPr lang="es-HN" sz="2600" b="1" i="1" baseline="30000" dirty="0"/>
              <a:t> </a:t>
            </a:r>
            <a:r>
              <a:rPr lang="es-HN" sz="2600" i="1" dirty="0"/>
              <a:t>El año seiscientos de la vida de Noé, en el mes segundo, a los diecisiete días del mes, aquel día fueron rotas todas las fuentes del grande abismo, y las cataratas de los cielos fueron </a:t>
            </a:r>
            <a:r>
              <a:rPr lang="es-HN" sz="2600" i="1" dirty="0" smtClean="0"/>
              <a:t>abiertas,</a:t>
            </a:r>
            <a:r>
              <a:rPr lang="es-HN" sz="2600" b="1" i="1" baseline="30000" dirty="0" smtClean="0"/>
              <a:t>12</a:t>
            </a:r>
            <a:r>
              <a:rPr lang="es-HN" sz="2600" b="1" i="1" baseline="30000" dirty="0"/>
              <a:t> </a:t>
            </a:r>
            <a:r>
              <a:rPr lang="es-HN" sz="2600" i="1" dirty="0"/>
              <a:t>y hubo lluvia sobre la tierra </a:t>
            </a:r>
            <a:r>
              <a:rPr lang="es-HN" sz="2600" i="1" dirty="0" smtClean="0"/>
              <a:t>40 </a:t>
            </a:r>
            <a:r>
              <a:rPr lang="es-HN" sz="2600" i="1" dirty="0"/>
              <a:t>días y cuarenta noches.</a:t>
            </a:r>
          </a:p>
          <a:p>
            <a:pPr algn="just"/>
            <a:endParaRPr lang="es-HN" sz="2600" dirty="0"/>
          </a:p>
        </p:txBody>
      </p:sp>
    </p:spTree>
    <p:extLst>
      <p:ext uri="{BB962C8B-B14F-4D97-AF65-F5344CB8AC3E}">
        <p14:creationId xmlns:p14="http://schemas.microsoft.com/office/powerpoint/2010/main" val="3832532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85818" y="634885"/>
            <a:ext cx="8641917" cy="951978"/>
          </a:xfrm>
        </p:spPr>
        <p:txBody>
          <a:bodyPr>
            <a:normAutofit fontScale="90000"/>
          </a:bodyPr>
          <a:lstStyle/>
          <a:p>
            <a:r>
              <a:rPr lang="es-HN" b="1" dirty="0" smtClean="0"/>
              <a:t>Noé – Nuevo Comienzo. Génesis 8:15-19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23005" y="1399666"/>
            <a:ext cx="8904730" cy="5636713"/>
          </a:xfrm>
        </p:spPr>
        <p:txBody>
          <a:bodyPr>
            <a:noAutofit/>
          </a:bodyPr>
          <a:lstStyle/>
          <a:p>
            <a:pPr algn="just"/>
            <a:r>
              <a:rPr lang="es-HN" sz="2700" i="1" dirty="0"/>
              <a:t>Entonces habló Dios a Noé, diciendo:</a:t>
            </a:r>
          </a:p>
          <a:p>
            <a:pPr algn="just"/>
            <a:r>
              <a:rPr lang="es-HN" sz="2700" b="1" i="1" baseline="30000" dirty="0"/>
              <a:t>16 </a:t>
            </a:r>
            <a:r>
              <a:rPr lang="es-HN" sz="2700" i="1" dirty="0"/>
              <a:t>Sal del arca tú, y tu mujer, y tus hijos, y las mujeres de tus hijos </a:t>
            </a:r>
            <a:r>
              <a:rPr lang="es-HN" sz="2700" i="1" dirty="0" smtClean="0"/>
              <a:t>contigo. </a:t>
            </a:r>
            <a:r>
              <a:rPr lang="es-HN" sz="2700" b="1" i="1" baseline="30000" dirty="0" smtClean="0"/>
              <a:t>17</a:t>
            </a:r>
            <a:r>
              <a:rPr lang="es-HN" sz="2700" b="1" i="1" baseline="30000" dirty="0"/>
              <a:t> </a:t>
            </a:r>
            <a:r>
              <a:rPr lang="es-HN" sz="2700" i="1" dirty="0"/>
              <a:t>Todos los animales que están contigo de toda carne, de aves y de bestias y de todo reptil que se arrastra sobre la tierra, sacarás contigo; y vayan por la tierra, y fructifiquen y multiplíquense sobre la </a:t>
            </a:r>
            <a:r>
              <a:rPr lang="es-HN" sz="2700" i="1" dirty="0" smtClean="0"/>
              <a:t>tierra. </a:t>
            </a:r>
            <a:r>
              <a:rPr lang="es-HN" sz="2700" b="1" i="1" baseline="30000" dirty="0" smtClean="0"/>
              <a:t>18</a:t>
            </a:r>
            <a:r>
              <a:rPr lang="es-HN" sz="2700" b="1" i="1" baseline="30000" dirty="0"/>
              <a:t> </a:t>
            </a:r>
            <a:r>
              <a:rPr lang="es-HN" sz="2700" i="1" dirty="0"/>
              <a:t>Entonces salió Noé, y sus hijos, su mujer, y las mujeres de sus hijos con </a:t>
            </a:r>
            <a:r>
              <a:rPr lang="es-HN" sz="2700" i="1" dirty="0" smtClean="0"/>
              <a:t>él. </a:t>
            </a:r>
            <a:r>
              <a:rPr lang="es-HN" sz="2700" b="1" i="1" baseline="30000" dirty="0" smtClean="0"/>
              <a:t>19</a:t>
            </a:r>
            <a:r>
              <a:rPr lang="es-HN" sz="2700" b="1" i="1" baseline="30000" dirty="0"/>
              <a:t> </a:t>
            </a:r>
            <a:r>
              <a:rPr lang="es-HN" sz="2700" i="1" dirty="0"/>
              <a:t>Todos los animales, y todo reptil y toda ave, todo lo que se mueve sobre la tierra según sus especies, salieron del arca.</a:t>
            </a:r>
          </a:p>
          <a:p>
            <a:pPr algn="just"/>
            <a:endParaRPr lang="es-HN" sz="2700" dirty="0"/>
          </a:p>
        </p:txBody>
      </p:sp>
    </p:spTree>
    <p:extLst>
      <p:ext uri="{BB962C8B-B14F-4D97-AF65-F5344CB8AC3E}">
        <p14:creationId xmlns:p14="http://schemas.microsoft.com/office/powerpoint/2010/main" val="2817884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8318" y="660285"/>
            <a:ext cx="9876228" cy="1277654"/>
          </a:xfrm>
        </p:spPr>
        <p:txBody>
          <a:bodyPr/>
          <a:lstStyle/>
          <a:p>
            <a:r>
              <a:rPr lang="es-HN" b="1" dirty="0" smtClean="0"/>
              <a:t>Noé – Nuevo Comienzo 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(</a:t>
            </a:r>
            <a:r>
              <a:rPr lang="es-HN" b="1" dirty="0" smtClean="0"/>
              <a:t>Génesis 9:1-4)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11871" y="2170714"/>
            <a:ext cx="8966662" cy="5110620"/>
          </a:xfrm>
        </p:spPr>
        <p:txBody>
          <a:bodyPr>
            <a:noAutofit/>
          </a:bodyPr>
          <a:lstStyle/>
          <a:p>
            <a:pPr algn="just"/>
            <a:r>
              <a:rPr lang="es-HN" sz="2700" i="1" dirty="0"/>
              <a:t>Bendijo Dios a Noé y a sus hijos, y les dijo: Fructificad y multiplicaos, y llenad la </a:t>
            </a:r>
            <a:r>
              <a:rPr lang="es-HN" sz="2700" i="1" dirty="0" smtClean="0"/>
              <a:t>tierra. </a:t>
            </a:r>
            <a:r>
              <a:rPr lang="es-HN" sz="2700" b="1" i="1" baseline="30000" dirty="0" smtClean="0"/>
              <a:t>2</a:t>
            </a:r>
            <a:r>
              <a:rPr lang="es-HN" sz="2700" b="1" i="1" baseline="30000" dirty="0"/>
              <a:t> </a:t>
            </a:r>
            <a:r>
              <a:rPr lang="es-HN" sz="2700" i="1" dirty="0"/>
              <a:t>El temor y el miedo de vosotros estarán sobre todo animal de la tierra, y sobre toda ave de los cielos, en todo lo que se mueva sobre la tierra, y en todos los peces del mar; en vuestra mano son </a:t>
            </a:r>
            <a:r>
              <a:rPr lang="es-HN" sz="2700" i="1" dirty="0" smtClean="0"/>
              <a:t>entregados. </a:t>
            </a:r>
            <a:r>
              <a:rPr lang="es-HN" sz="2700" b="1" i="1" baseline="30000" dirty="0" smtClean="0"/>
              <a:t>3</a:t>
            </a:r>
            <a:r>
              <a:rPr lang="es-HN" sz="2700" b="1" i="1" baseline="30000" dirty="0"/>
              <a:t> </a:t>
            </a:r>
            <a:r>
              <a:rPr lang="es-HN" sz="2700" i="1" dirty="0"/>
              <a:t>Todo lo que se mueve y vive, os será para mantenimiento: así como las legumbres y plantas verdes, os lo he dado </a:t>
            </a:r>
            <a:r>
              <a:rPr lang="es-HN" sz="2700" i="1" dirty="0" smtClean="0"/>
              <a:t>todo. </a:t>
            </a:r>
            <a:r>
              <a:rPr lang="es-HN" sz="2700" b="1" i="1" baseline="30000" dirty="0" smtClean="0"/>
              <a:t>4</a:t>
            </a:r>
            <a:r>
              <a:rPr lang="es-HN" sz="2700" b="1" i="1" baseline="30000" dirty="0"/>
              <a:t> </a:t>
            </a:r>
            <a:r>
              <a:rPr lang="es-HN" sz="2700" i="1" dirty="0"/>
              <a:t>Pero carne con su vida, que es su sangre, no comeréis.</a:t>
            </a:r>
          </a:p>
          <a:p>
            <a:pPr algn="just"/>
            <a:endParaRPr lang="es-HN" sz="2700" i="1" dirty="0"/>
          </a:p>
        </p:txBody>
      </p:sp>
    </p:spTree>
    <p:extLst>
      <p:ext uri="{BB962C8B-B14F-4D97-AF65-F5344CB8AC3E}">
        <p14:creationId xmlns:p14="http://schemas.microsoft.com/office/powerpoint/2010/main" val="4106222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HN" sz="5400" b="1" dirty="0" smtClean="0"/>
          </a:p>
          <a:p>
            <a:r>
              <a:rPr lang="es-HN" sz="5400" b="1" dirty="0" smtClean="0"/>
              <a:t>4000 AÑOS DESPUÉS</a:t>
            </a:r>
            <a:endParaRPr lang="es-HN" sz="5400" b="1" dirty="0"/>
          </a:p>
        </p:txBody>
      </p:sp>
    </p:spTree>
    <p:extLst>
      <p:ext uri="{BB962C8B-B14F-4D97-AF65-F5344CB8AC3E}">
        <p14:creationId xmlns:p14="http://schemas.microsoft.com/office/powerpoint/2010/main" val="191237869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497</TotalTime>
  <Words>737</Words>
  <Application>Microsoft Office PowerPoint</Application>
  <PresentationFormat>Widescreen</PresentationFormat>
  <Paragraphs>80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Century Gothic</vt:lpstr>
      <vt:lpstr>Wingdings 3</vt:lpstr>
      <vt:lpstr>Espiral</vt:lpstr>
      <vt:lpstr>Dios Revela a Sus Profetas</vt:lpstr>
      <vt:lpstr>Amós 3:7</vt:lpstr>
      <vt:lpstr>Génesis 6:3, 5-7  NOÉ</vt:lpstr>
      <vt:lpstr>2 Pedro 2:4-5 NOÉ</vt:lpstr>
      <vt:lpstr>Hebreos 11: 7  NOÉ</vt:lpstr>
      <vt:lpstr>Génesis 7:1, 4, 10-12  NOÉ</vt:lpstr>
      <vt:lpstr>Noé – Nuevo Comienzo. Génesis 8:15-19</vt:lpstr>
      <vt:lpstr>Noé – Nuevo Comienzo  (Génesis 9:1-4)</vt:lpstr>
      <vt:lpstr>PowerPoint Presentation</vt:lpstr>
      <vt:lpstr>Sodoma y Gomorra. Génesis 18: 16-18 ABRAHAM (Le acaban de dar la noticia  sobre el nacimiento de Isaac)</vt:lpstr>
      <vt:lpstr>Abraham – Sodoma y Gomorra Génesis 18:19-21</vt:lpstr>
      <vt:lpstr>Abraham – Sodoma y Gomorra Génesis 18: 22-25</vt:lpstr>
      <vt:lpstr>Lot era justo.  2 Pedro 2:6-9</vt:lpstr>
      <vt:lpstr>Génesis 19:1-3 (LOT)</vt:lpstr>
      <vt:lpstr>Génesis 19: 4-5, 10-13 (LOT)</vt:lpstr>
      <vt:lpstr>Génesis 19:14-17 (LOT)</vt:lpstr>
      <vt:lpstr>Génesis 19:18-23 (LOT)</vt:lpstr>
      <vt:lpstr>Génesis 19:24-28  (Abraham y Lot)</vt:lpstr>
      <vt:lpstr>PowerPoint Presentation</vt:lpstr>
      <vt:lpstr>Nínive</vt:lpstr>
      <vt:lpstr>PowerPoint Presentation</vt:lpstr>
      <vt:lpstr>Nínive – Jonás 3:1-4</vt:lpstr>
      <vt:lpstr>Nínive – Jonás 3:5-8</vt:lpstr>
      <vt:lpstr>Nínive – Jonás 3:9-10 (862 a. de C.)</vt:lpstr>
      <vt:lpstr>Nínive</vt:lpstr>
      <vt:lpstr>El Libro de Nahúm (100 años después)</vt:lpstr>
      <vt:lpstr>Profecía de Nahúm. Esta se cumple  100 años después</vt:lpstr>
      <vt:lpstr>PowerPoint Presentation</vt:lpstr>
      <vt:lpstr>Romanos 1:18-20</vt:lpstr>
      <vt:lpstr>Jeremías 18:7-8 (Misericordia de Dios)  605 a. de C. Él Respalda Su Palabra –  Dios no ha cambiado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Dios Revela a Sus Profetas</dc:title>
  <dc:creator>Emma de Sosa</dc:creator>
  <cp:lastModifiedBy>Roger</cp:lastModifiedBy>
  <cp:revision>27</cp:revision>
  <dcterms:created xsi:type="dcterms:W3CDTF">2016-05-07T17:19:42Z</dcterms:created>
  <dcterms:modified xsi:type="dcterms:W3CDTF">2016-05-08T14:52:21Z</dcterms:modified>
</cp:coreProperties>
</file>